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256" r:id="rId2"/>
    <p:sldId id="269" r:id="rId3"/>
    <p:sldId id="270" r:id="rId4"/>
    <p:sldId id="273" r:id="rId5"/>
    <p:sldId id="271" r:id="rId6"/>
    <p:sldId id="274" r:id="rId7"/>
    <p:sldId id="272" r:id="rId8"/>
    <p:sldId id="258" r:id="rId9"/>
    <p:sldId id="259" r:id="rId10"/>
    <p:sldId id="261" r:id="rId11"/>
    <p:sldId id="260" r:id="rId12"/>
    <p:sldId id="262" r:id="rId13"/>
    <p:sldId id="323" r:id="rId14"/>
    <p:sldId id="263" r:id="rId15"/>
    <p:sldId id="264" r:id="rId16"/>
    <p:sldId id="315" r:id="rId17"/>
    <p:sldId id="277" r:id="rId18"/>
    <p:sldId id="313" r:id="rId19"/>
    <p:sldId id="314" r:id="rId20"/>
    <p:sldId id="321" r:id="rId21"/>
    <p:sldId id="317" r:id="rId22"/>
    <p:sldId id="318" r:id="rId23"/>
    <p:sldId id="320" r:id="rId24"/>
    <p:sldId id="322" r:id="rId25"/>
    <p:sldId id="276"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 id="311" r:id="rId51"/>
    <p:sldId id="290" r:id="rId52"/>
    <p:sldId id="291" r:id="rId53"/>
    <p:sldId id="292" r:id="rId54"/>
    <p:sldId id="267" r:id="rId55"/>
    <p:sldId id="293" r:id="rId56"/>
    <p:sldId id="294" r:id="rId57"/>
    <p:sldId id="295" r:id="rId58"/>
    <p:sldId id="296" r:id="rId59"/>
    <p:sldId id="297" r:id="rId60"/>
    <p:sldId id="298" r:id="rId61"/>
    <p:sldId id="312" r:id="rId62"/>
    <p:sldId id="257" r:id="rId63"/>
    <p:sldId id="324" r:id="rId64"/>
    <p:sldId id="325" r:id="rId65"/>
    <p:sldId id="326" r:id="rId66"/>
    <p:sldId id="327" r:id="rId67"/>
    <p:sldId id="328" r:id="rId68"/>
    <p:sldId id="329" r:id="rId69"/>
    <p:sldId id="330" r:id="rId70"/>
    <p:sldId id="331" r:id="rId71"/>
    <p:sldId id="332" r:id="rId72"/>
    <p:sldId id="265" r:id="rId73"/>
    <p:sldId id="268" r:id="rId74"/>
    <p:sldId id="333" r:id="rId75"/>
    <p:sldId id="334" r:id="rId76"/>
    <p:sldId id="335"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0" d="100"/>
          <a:sy n="50" d="100"/>
        </p:scale>
        <p:origin x="2340" y="13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5196E3-1F68-4BF7-8365-191C9BC89D35}" type="datetimeFigureOut">
              <a:rPr lang="en-US" smtClean="0"/>
              <a:t>5/12/2026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B82490-4BF8-4CC1-98AE-51F04625A8F1}" type="slidenum">
              <a:rPr lang="en-US" smtClean="0"/>
              <a:t>‹#›</a:t>
            </a:fld>
            <a:endParaRPr lang="en-US"/>
          </a:p>
        </p:txBody>
      </p:sp>
    </p:spTree>
    <p:extLst>
      <p:ext uri="{BB962C8B-B14F-4D97-AF65-F5344CB8AC3E}">
        <p14:creationId xmlns:p14="http://schemas.microsoft.com/office/powerpoint/2010/main" val="4077220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B82490-4BF8-4CC1-98AE-51F04625A8F1}" type="slidenum">
              <a:rPr lang="en-US" smtClean="0"/>
              <a:t>46</a:t>
            </a:fld>
            <a:endParaRPr lang="en-US"/>
          </a:p>
        </p:txBody>
      </p:sp>
    </p:spTree>
    <p:extLst>
      <p:ext uri="{BB962C8B-B14F-4D97-AF65-F5344CB8AC3E}">
        <p14:creationId xmlns:p14="http://schemas.microsoft.com/office/powerpoint/2010/main" val="1127966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34DC93D-1507-4D9C-8CB6-FBAFDE71591D}"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2794469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4DC93D-1507-4D9C-8CB6-FBAFDE71591D}"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3232166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4DC93D-1507-4D9C-8CB6-FBAFDE71591D}"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449776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34DC93D-1507-4D9C-8CB6-FBAFDE71591D}"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2886370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34DC93D-1507-4D9C-8CB6-FBAFDE71591D}" type="datetimeFigureOut">
              <a:rPr lang="en-US" smtClean="0"/>
              <a:t>5/12/2026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472752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4DC93D-1507-4D9C-8CB6-FBAFDE71591D}" type="datetimeFigureOut">
              <a:rPr lang="en-US" smtClean="0"/>
              <a:t>5/12/2026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25628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DC93D-1507-4D9C-8CB6-FBAFDE71591D}" type="datetimeFigureOut">
              <a:rPr lang="en-US" smtClean="0"/>
              <a:t>5/12/2026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3086712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4DC93D-1507-4D9C-8CB6-FBAFDE71591D}"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1819762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4DC93D-1507-4D9C-8CB6-FBAFDE71591D}" type="datetimeFigureOut">
              <a:rPr lang="en-US" smtClean="0"/>
              <a:t>5/12/2026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1004010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4DC93D-1507-4D9C-8CB6-FBAFDE71591D}"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87568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34DC93D-1507-4D9C-8CB6-FBAFDE71591D}" type="datetimeFigureOut">
              <a:rPr lang="en-US" smtClean="0"/>
              <a:t>5/12/2026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607AEF-ED9F-4FFE-8C43-932FC039CF75}" type="slidenum">
              <a:rPr lang="en-US" smtClean="0"/>
              <a:t>‹#›</a:t>
            </a:fld>
            <a:endParaRPr lang="en-US"/>
          </a:p>
        </p:txBody>
      </p:sp>
    </p:spTree>
    <p:extLst>
      <p:ext uri="{BB962C8B-B14F-4D97-AF65-F5344CB8AC3E}">
        <p14:creationId xmlns:p14="http://schemas.microsoft.com/office/powerpoint/2010/main" val="403982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DC93D-1507-4D9C-8CB6-FBAFDE71591D}" type="datetimeFigureOut">
              <a:rPr lang="en-US" smtClean="0"/>
              <a:t>5/12/2026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607AEF-ED9F-4FFE-8C43-932FC039CF75}" type="slidenum">
              <a:rPr lang="en-US" smtClean="0"/>
              <a:t>‹#›</a:t>
            </a:fld>
            <a:endParaRPr lang="en-US"/>
          </a:p>
        </p:txBody>
      </p:sp>
    </p:spTree>
    <p:extLst>
      <p:ext uri="{BB962C8B-B14F-4D97-AF65-F5344CB8AC3E}">
        <p14:creationId xmlns:p14="http://schemas.microsoft.com/office/powerpoint/2010/main" val="1778578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hy-AM" dirty="0" smtClean="0"/>
              <a:t>Թեմա</a:t>
            </a:r>
            <a:endParaRPr lang="en-US" dirty="0"/>
          </a:p>
        </p:txBody>
      </p:sp>
      <p:sp>
        <p:nvSpPr>
          <p:cNvPr id="3" name="Subtitle 2"/>
          <p:cNvSpPr>
            <a:spLocks noGrp="1"/>
          </p:cNvSpPr>
          <p:nvPr>
            <p:ph type="subTitle" idx="1"/>
          </p:nvPr>
        </p:nvSpPr>
        <p:spPr/>
        <p:txBody>
          <a:bodyPr/>
          <a:lstStyle/>
          <a:p>
            <a:r>
              <a:rPr lang="hy-AM" b="1" dirty="0"/>
              <a:t>Ավանդական մշակութային ժառանգության դրսևորումների կիրառումը քաղաքականության մեջ</a:t>
            </a:r>
            <a:r>
              <a:rPr lang="pt-BR" b="1" dirty="0"/>
              <a:t>. </a:t>
            </a:r>
            <a:r>
              <a:rPr lang="hy-AM" b="1" dirty="0"/>
              <a:t>հնարավորություններ և առաջարկներ</a:t>
            </a:r>
            <a:endParaRPr lang="en-US" dirty="0"/>
          </a:p>
        </p:txBody>
      </p:sp>
    </p:spTree>
    <p:extLst>
      <p:ext uri="{BB962C8B-B14F-4D97-AF65-F5344CB8AC3E}">
        <p14:creationId xmlns:p14="http://schemas.microsoft.com/office/powerpoint/2010/main" val="27127361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ԻՆքնության խնդիր</a:t>
            </a:r>
            <a:endParaRPr lang="en-US" dirty="0"/>
          </a:p>
        </p:txBody>
      </p:sp>
      <p:sp>
        <p:nvSpPr>
          <p:cNvPr id="3" name="Content Placeholder 2"/>
          <p:cNvSpPr>
            <a:spLocks noGrp="1"/>
          </p:cNvSpPr>
          <p:nvPr>
            <p:ph idx="1"/>
          </p:nvPr>
        </p:nvSpPr>
        <p:spPr/>
        <p:txBody>
          <a:bodyPr>
            <a:normAutofit lnSpcReduction="10000"/>
          </a:bodyPr>
          <a:lstStyle/>
          <a:p>
            <a:r>
              <a:rPr lang="hy-AM" dirty="0" smtClean="0"/>
              <a:t>Մեր խնդիրը էթնիկական մշակույթի բնական շարունակականության և սերնդե սերունդ վերարտադրության խնդիրն է</a:t>
            </a:r>
          </a:p>
          <a:p>
            <a:r>
              <a:rPr lang="hy-AM" dirty="0" smtClean="0"/>
              <a:t>Նպատակը՝ էթնիկական և ազգային ինքնության բնական զարգացումը, </a:t>
            </a:r>
          </a:p>
          <a:p>
            <a:r>
              <a:rPr lang="hy-AM" dirty="0" smtClean="0"/>
              <a:t>Միջոցը՝ անցյալը ներկային կապող մշակութային արժեքների գիտակցումը, ընկալումը, ընդունումն ու կիրառումն է</a:t>
            </a:r>
          </a:p>
          <a:p>
            <a:pPr marL="0" indent="0">
              <a:buNone/>
            </a:pPr>
            <a:r>
              <a:rPr lang="hy-AM" dirty="0" smtClean="0"/>
              <a:t>Այդ շարքում Պարբերաբար կրկնվող տոնը և տոնահանդեսի մշակույթը ա/ անցյալից եկող մշակութային շերտի շարունակությաբ, բ/ նորմուտ տոների տոնահանդեսային մշակույթի սինթեզմամբ   </a:t>
            </a:r>
            <a:endParaRPr lang="en-US" dirty="0"/>
          </a:p>
        </p:txBody>
      </p:sp>
    </p:spTree>
    <p:extLst>
      <p:ext uri="{BB962C8B-B14F-4D97-AF65-F5344CB8AC3E}">
        <p14:creationId xmlns:p14="http://schemas.microsoft.com/office/powerpoint/2010/main" val="41474937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Տոնը և տոնահանդեսը խ</a:t>
            </a:r>
            <a:endParaRPr lang="en-US" dirty="0"/>
          </a:p>
        </p:txBody>
      </p:sp>
      <p:sp>
        <p:nvSpPr>
          <p:cNvPr id="3" name="Content Placeholder 2"/>
          <p:cNvSpPr>
            <a:spLocks noGrp="1"/>
          </p:cNvSpPr>
          <p:nvPr>
            <p:ph idx="1"/>
          </p:nvPr>
        </p:nvSpPr>
        <p:spPr/>
        <p:txBody>
          <a:bodyPr>
            <a:normAutofit fontScale="85000" lnSpcReduction="10000"/>
          </a:bodyPr>
          <a:lstStyle/>
          <a:p>
            <a:r>
              <a:rPr lang="hy-AM" dirty="0" smtClean="0"/>
              <a:t>Տոնը և տոնահանդեսը այն ընդունող խմբի ընտանեկան, ազգակցական և ներքին խմբային հարաբերությունների կարգավորման միջոց է։ Սա հաստատված իրողություն է և ես հիմա սրան չեմ անդրադառնա</a:t>
            </a:r>
          </a:p>
          <a:p>
            <a:r>
              <a:rPr lang="hy-AM" dirty="0" smtClean="0"/>
              <a:t>Տոնը միաժամանակ արժեքների խտացում է՝ վերբալ և խորհրդանշական լեզու, խմբի մասնավոր ինքնության պարբերական կրկնություն՝ խմբի անցյալի կարևոր դեպք, խմբին բնորոշ գիտելիք և/կամ հիշողություն, հարևան խմբերի հետ մասնավոր մշակութային սահմաններ՝ ա՛յս խմբի անկախության, ա՛յս խմբի համար կարևոր պատմական դեպքի, ա՛յս խմբի կյանքում կարևոր դեր խաղացած երևույթի ընդգծում, միաժամանակ տոնահանդեսը իր մեջ ներառում է այն կատարող խմբին հասկանալի ուտեստ, երաժշտություն, ժեստ,  խաղ, կնոջ և տղամարդու, տարբեր հասարակական խմբերի բնորոշ հարաբերություն,  իրենց հասկանալի զարդարանք, նվեր, կոնկրետ տոնի հավաքի վայր, կոմրետ տոնի շնորհավորական բանաձև</a:t>
            </a:r>
          </a:p>
          <a:p>
            <a:endParaRPr lang="hy-AM" dirty="0"/>
          </a:p>
          <a:p>
            <a:endParaRPr lang="en-US" dirty="0"/>
          </a:p>
        </p:txBody>
      </p:sp>
    </p:spTree>
    <p:extLst>
      <p:ext uri="{BB962C8B-B14F-4D97-AF65-F5344CB8AC3E}">
        <p14:creationId xmlns:p14="http://schemas.microsoft.com/office/powerpoint/2010/main" val="24162040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y-AM" dirty="0" smtClean="0"/>
              <a:t>Բաստիլի գրավումը Ֆրանսիական ազգային տոն է</a:t>
            </a:r>
          </a:p>
          <a:p>
            <a:r>
              <a:rPr lang="hy-AM" dirty="0" smtClean="0"/>
              <a:t>Հայերը քրիստոնեական աշխարհի մաս են, հարգում և մեծարում են քրիստոնեական բոլոր առաքյալներին, նրանց մասունքներն են բերում Հայաստան, բայց նրանք ունեն իրե՛նց ընտրած առաքյալները՝ նրանց հետ կապվող կոնկրետ և ազգային պատմություններով՝ Բարդուղիմեոս, Թադևոս,  Հովհաննես/յոթնանուն հայկական սուրբ՝ Մկրտիչ, Կարապետ, Մարգարե, Առաքյալ, ․․․ և նրան վերագրվող ՛՛կնատյացության՛՛ առանձնահատկություն, որոնք չկան այլ քրիստոնյաների մեջ</a:t>
            </a:r>
          </a:p>
          <a:p>
            <a:r>
              <a:rPr lang="hy-AM" dirty="0" smtClean="0"/>
              <a:t>Սուրբ Սարգիսը </a:t>
            </a:r>
            <a:endParaRPr lang="en-US" dirty="0"/>
          </a:p>
        </p:txBody>
      </p:sp>
    </p:spTree>
    <p:extLst>
      <p:ext uri="{BB962C8B-B14F-4D97-AF65-F5344CB8AC3E}">
        <p14:creationId xmlns:p14="http://schemas.microsoft.com/office/powerpoint/2010/main" val="32073881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Կապերը և արժեքների ձևավորումները տեղի են ունենում հայրենիքում</a:t>
            </a:r>
            <a:endParaRPr lang="en-US" dirty="0"/>
          </a:p>
        </p:txBody>
      </p:sp>
      <p:sp>
        <p:nvSpPr>
          <p:cNvPr id="3" name="Content Placeholder 2"/>
          <p:cNvSpPr>
            <a:spLocks noGrp="1"/>
          </p:cNvSpPr>
          <p:nvPr>
            <p:ph idx="1"/>
          </p:nvPr>
        </p:nvSpPr>
        <p:spPr/>
        <p:txBody>
          <a:bodyPr/>
          <a:lstStyle/>
          <a:p>
            <a:pPr marL="0" indent="0">
              <a:buNone/>
            </a:pPr>
            <a:r>
              <a:rPr lang="hy-AM" dirty="0" smtClean="0"/>
              <a:t>Դրանք ձևավորվում, զարգանում, փոփոխվում են կոնկրետ աշխարհագրական տարածքում, որի առանձնահատկությունները և փոփոխությունները այդ խմբին հասկանալի են և մշակութապես յուրացված՝ կոնկրետ ուխտավայր, կոնկրետ ծառ, կոնկրետ գետ, կոնկրետ ամիս՝ ըստ սեզոնի, կոնկրետ բնակավայր, անցյալի կոնկրետ հերոսներ, կոնկրետ թշնամիներ և այս ամենից բխող ու սրանց առնչվող կոնկրետ գործողություններ ու դրանց անընդհատ կրկնություն․․․  Իդեալում դա հայրենիքն է </a:t>
            </a:r>
          </a:p>
          <a:p>
            <a:pPr marL="0" indent="0">
              <a:buNone/>
            </a:pPr>
            <a:endParaRPr lang="hy-AM" dirty="0"/>
          </a:p>
          <a:p>
            <a:pPr marL="0" indent="0">
              <a:buNone/>
            </a:pPr>
            <a:endParaRPr lang="hy-AM" dirty="0" smtClean="0"/>
          </a:p>
          <a:p>
            <a:pPr marL="0" indent="0">
              <a:buNone/>
            </a:pPr>
            <a:endParaRPr lang="hy-AM" dirty="0"/>
          </a:p>
          <a:p>
            <a:pPr marL="0" indent="0">
              <a:buNone/>
            </a:pPr>
            <a:endParaRPr lang="en-US" dirty="0"/>
          </a:p>
        </p:txBody>
      </p:sp>
    </p:spTree>
    <p:extLst>
      <p:ext uri="{BB962C8B-B14F-4D97-AF65-F5344CB8AC3E}">
        <p14:creationId xmlns:p14="http://schemas.microsoft.com/office/powerpoint/2010/main" val="1385319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Տոնահանդեսը</a:t>
            </a:r>
            <a:endParaRPr lang="en-US" dirty="0"/>
          </a:p>
        </p:txBody>
      </p:sp>
      <p:sp>
        <p:nvSpPr>
          <p:cNvPr id="3" name="Content Placeholder 2"/>
          <p:cNvSpPr>
            <a:spLocks noGrp="1"/>
          </p:cNvSpPr>
          <p:nvPr>
            <p:ph idx="1"/>
          </p:nvPr>
        </p:nvSpPr>
        <p:spPr/>
        <p:txBody>
          <a:bodyPr/>
          <a:lstStyle/>
          <a:p>
            <a:r>
              <a:rPr lang="hy-AM" dirty="0" smtClean="0"/>
              <a:t>Դա խմբի պարբերական հավաք է՝ որոշակի, կոնկրետ տոնին բնորոշ հավաքական զգացմունքներով, այսինքն՝ ընդհանուր էմոցիոնալ </a:t>
            </a:r>
            <a:endParaRPr lang="en-US" dirty="0"/>
          </a:p>
        </p:txBody>
      </p:sp>
    </p:spTree>
    <p:extLst>
      <p:ext uri="{BB962C8B-B14F-4D97-AF65-F5344CB8AC3E}">
        <p14:creationId xmlns:p14="http://schemas.microsoft.com/office/powerpoint/2010/main" val="26744817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y-AM" dirty="0" smtClean="0"/>
              <a:t>Բերել Բինգյոլի օրինակը՝ գալիս էին բոլորը՝ արաբ, քուրդ, ասորի, քրիստոնյա, ալեվի, սուննի մահմեդական, բայց գալիս էին «հայերի տոնին»։ Տարածքի անցյալն էլ հայկական էր</a:t>
            </a:r>
          </a:p>
          <a:p>
            <a:r>
              <a:rPr lang="hy-AM" dirty="0" smtClean="0"/>
              <a:t>Վերջին 100 տարում Բինգյոլի վարդավառները դադարել են </a:t>
            </a:r>
            <a:endParaRPr lang="hy-AM" dirty="0"/>
          </a:p>
          <a:p>
            <a:pPr algn="r"/>
            <a:r>
              <a:rPr lang="hy-AM" dirty="0" smtClean="0"/>
              <a:t>Բերել Մուշի նախկին և ներկա բնակչության օրինակը՝ անցյալի մասին գիտելիքը և կապը անցյալի հետ  </a:t>
            </a:r>
            <a:endParaRPr lang="en-US" dirty="0"/>
          </a:p>
        </p:txBody>
      </p:sp>
    </p:spTree>
    <p:extLst>
      <p:ext uri="{BB962C8B-B14F-4D97-AF65-F5344CB8AC3E}">
        <p14:creationId xmlns:p14="http://schemas.microsoft.com/office/powerpoint/2010/main" val="42156730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b="1" dirty="0" smtClean="0"/>
              <a:t>Ավանդական մշակութային ժառանգության</a:t>
            </a:r>
            <a:endParaRPr lang="en-US" dirty="0"/>
          </a:p>
        </p:txBody>
      </p:sp>
      <p:sp>
        <p:nvSpPr>
          <p:cNvPr id="3" name="Content Placeholder 2"/>
          <p:cNvSpPr>
            <a:spLocks noGrp="1"/>
          </p:cNvSpPr>
          <p:nvPr>
            <p:ph idx="1"/>
          </p:nvPr>
        </p:nvSpPr>
        <p:spPr/>
        <p:txBody>
          <a:bodyPr/>
          <a:lstStyle/>
          <a:p>
            <a:r>
              <a:rPr lang="hy-AM" dirty="0" smtClean="0"/>
              <a:t>Եթե տեսությունը մի կողմ թողնենք, մենք առաջնորդվում ենք նրանով, որ 20-րդ դարասկզբին հայ ժողովրդի համար տեղի է ունեցել մշակութային արժեքների ժառանգորդման արհեստական խզում</a:t>
            </a:r>
          </a:p>
          <a:p>
            <a:pPr marL="0" indent="0">
              <a:buNone/>
            </a:pPr>
            <a:r>
              <a:rPr lang="hy-AM" dirty="0" smtClean="0"/>
              <a:t>-Ցեղասպանությունը Արևմտյան Հայաստանում</a:t>
            </a:r>
          </a:p>
          <a:p>
            <a:pPr marL="0" indent="0">
              <a:buNone/>
            </a:pPr>
            <a:r>
              <a:rPr lang="hy-AM" dirty="0" smtClean="0"/>
              <a:t>- Բոլշևիկյան հեղաշրջումը Արևելյան Հայաստանում  </a:t>
            </a:r>
            <a:endParaRPr lang="en-US" dirty="0"/>
          </a:p>
        </p:txBody>
      </p:sp>
    </p:spTree>
    <p:extLst>
      <p:ext uri="{BB962C8B-B14F-4D97-AF65-F5344CB8AC3E}">
        <p14:creationId xmlns:p14="http://schemas.microsoft.com/office/powerpoint/2010/main" val="1346270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y-AM" dirty="0" smtClean="0"/>
              <a:t>Ի՞նչպես է ազդել խզումը ավանդական մշակութային արժեքների ժառանգորդմանը</a:t>
            </a:r>
            <a:endParaRPr lang="en-US" dirty="0"/>
          </a:p>
        </p:txBody>
      </p:sp>
      <p:sp>
        <p:nvSpPr>
          <p:cNvPr id="3" name="Content Placeholder 2"/>
          <p:cNvSpPr>
            <a:spLocks noGrp="1"/>
          </p:cNvSpPr>
          <p:nvPr>
            <p:ph idx="1"/>
          </p:nvPr>
        </p:nvSpPr>
        <p:spPr/>
        <p:txBody>
          <a:bodyPr>
            <a:normAutofit fontScale="77500" lnSpcReduction="20000"/>
          </a:bodyPr>
          <a:lstStyle/>
          <a:p>
            <a:r>
              <a:rPr lang="hy-AM" dirty="0" smtClean="0"/>
              <a:t>Ցանկացած խմբի/էթնիկական, կրոնական, ընտանեական, հասարակական մշակութային արժեքները ձևավորվում են որոշակի տարածքում, որը նրանց համար հայրենիք է կոչվում՝ կոնկրետ դաշտի, սարի, գետի, տարածքում աճող բույսերի</a:t>
            </a:r>
            <a:r>
              <a:rPr lang="en-US" dirty="0" smtClean="0"/>
              <a:t>, </a:t>
            </a:r>
            <a:r>
              <a:rPr lang="hy-AM" dirty="0" smtClean="0"/>
              <a:t>անտառի, ․․․ իմացությամբ և  տարածքում տեղի ունեցած քաղաքական դեպքերի հիշողությամբ/</a:t>
            </a:r>
          </a:p>
          <a:p>
            <a:pPr>
              <a:buFontTx/>
              <a:buChar char="-"/>
            </a:pPr>
            <a:r>
              <a:rPr lang="hy-AM" dirty="0" smtClean="0"/>
              <a:t>այստեղ կռիվ է եղել, </a:t>
            </a:r>
          </a:p>
          <a:p>
            <a:pPr>
              <a:buFontTx/>
              <a:buChar char="-"/>
            </a:pPr>
            <a:r>
              <a:rPr lang="hy-AM" dirty="0" smtClean="0"/>
              <a:t>այստեղ աճում է այն խոտը, որը մայիս ամսին այսինչ զորությունն է մեզ տալիս,</a:t>
            </a:r>
          </a:p>
          <a:p>
            <a:pPr>
              <a:buFontTx/>
              <a:buChar char="-"/>
            </a:pPr>
            <a:r>
              <a:rPr lang="hy-AM" dirty="0" smtClean="0"/>
              <a:t>-  այստեղ ամենալավ ցորենն է աճում,</a:t>
            </a:r>
          </a:p>
          <a:p>
            <a:pPr>
              <a:buFontTx/>
              <a:buChar char="-"/>
            </a:pPr>
            <a:r>
              <a:rPr lang="hy-AM" dirty="0" smtClean="0"/>
              <a:t>-  այստեղ Անահիտ, Աստղիկ․․․ աստվածուհին նպաստել է այսինչ բանին</a:t>
            </a:r>
          </a:p>
          <a:p>
            <a:pPr>
              <a:buFontTx/>
              <a:buChar char="-"/>
            </a:pPr>
            <a:r>
              <a:rPr lang="hy-AM" dirty="0" smtClean="0"/>
              <a:t>Այստեղ այս գետի ափին/Արածանի, մկրտվել են առաջին հայերը</a:t>
            </a:r>
          </a:p>
          <a:p>
            <a:pPr>
              <a:buFontTx/>
              <a:buChar char="-"/>
            </a:pPr>
            <a:r>
              <a:rPr lang="hy-AM" dirty="0" smtClean="0"/>
              <a:t>Այստեղ ՛՛մենք՛՛ գնում ենք ամեն տարի՝  նշելու այս կամ այն երևույթը, իրողությունը /ուխտագնացությունը/ </a:t>
            </a:r>
          </a:p>
          <a:p>
            <a:pPr>
              <a:buFontTx/>
              <a:buChar char="-"/>
            </a:pPr>
            <a:r>
              <a:rPr lang="hy-AM" dirty="0" smtClean="0"/>
              <a:t>․․․․</a:t>
            </a:r>
            <a:endParaRPr lang="en-US" dirty="0"/>
          </a:p>
        </p:txBody>
      </p:sp>
    </p:spTree>
    <p:extLst>
      <p:ext uri="{BB962C8B-B14F-4D97-AF65-F5344CB8AC3E}">
        <p14:creationId xmlns:p14="http://schemas.microsoft.com/office/powerpoint/2010/main" val="14553156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Հայրենիքի ՛՛վայրերը՛՛ կապում են անցյալը ներկայի հետ </a:t>
            </a:r>
            <a:endParaRPr lang="en-US" dirty="0"/>
          </a:p>
        </p:txBody>
      </p:sp>
      <p:sp>
        <p:nvSpPr>
          <p:cNvPr id="3" name="Content Placeholder 2"/>
          <p:cNvSpPr>
            <a:spLocks noGrp="1"/>
          </p:cNvSpPr>
          <p:nvPr>
            <p:ph idx="1"/>
          </p:nvPr>
        </p:nvSpPr>
        <p:spPr/>
        <p:txBody>
          <a:bodyPr>
            <a:normAutofit fontScale="92500"/>
          </a:bodyPr>
          <a:lstStyle/>
          <a:p>
            <a:pPr marL="0" indent="0">
              <a:buNone/>
            </a:pPr>
            <a:r>
              <a:rPr lang="hy-AM" dirty="0" smtClean="0"/>
              <a:t>— Եթե չկա այդ կոնկրետ գետը, կոնրետ արտը, կոնկրետ ուխտագնացության վայրը, կոնկրետ կանաչին․․․․, անցյալը դառնում է վերացական,- չեն կարող գնալ խնջույքի կորցված տարածք, չեն կարող գնալ Ս․Կարապետ, Ս․Առաքելոց վանք, Հայոց Արշակունի թագավորների դամբարան, Սուկավետ սար․․․ Չեն կարող, որովհետև դրանք արդեն իրենց շրջապատում, նոր կյանքում, այլ երկրում դրանք չկան, ուրեմն չկա նաև անցյալին կապող մշակութային տարածքը և մշակութային վարքի շարունակականությունը</a:t>
            </a:r>
          </a:p>
          <a:p>
            <a:pPr marL="0" indent="0">
              <a:buNone/>
            </a:pPr>
            <a:r>
              <a:rPr lang="hy-AM" dirty="0" smtClean="0"/>
              <a:t>-Պիտի ստեղծվեն նորերը</a:t>
            </a:r>
          </a:p>
          <a:p>
            <a:pPr marL="0" indent="0">
              <a:buNone/>
            </a:pPr>
            <a:r>
              <a:rPr lang="hy-AM" dirty="0" smtClean="0"/>
              <a:t>-Պիտի փոխվի ինքնության գործնական շարունկականության ընթացքը</a:t>
            </a:r>
            <a:endParaRPr lang="en-US" dirty="0"/>
          </a:p>
        </p:txBody>
      </p:sp>
    </p:spTree>
    <p:extLst>
      <p:ext uri="{BB962C8B-B14F-4D97-AF65-F5344CB8AC3E}">
        <p14:creationId xmlns:p14="http://schemas.microsoft.com/office/powerpoint/2010/main" val="22314520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Տարածքի կորուստը բերում է տարածքի հետ մշակութային խզման </a:t>
            </a:r>
            <a:endParaRPr lang="en-US" dirty="0"/>
          </a:p>
        </p:txBody>
      </p:sp>
      <p:sp>
        <p:nvSpPr>
          <p:cNvPr id="3" name="Content Placeholder 2"/>
          <p:cNvSpPr>
            <a:spLocks noGrp="1"/>
          </p:cNvSpPr>
          <p:nvPr>
            <p:ph idx="1"/>
          </p:nvPr>
        </p:nvSpPr>
        <p:spPr/>
        <p:txBody>
          <a:bodyPr/>
          <a:lstStyle/>
          <a:p>
            <a:pPr marL="0" indent="0">
              <a:buNone/>
            </a:pPr>
            <a:r>
              <a:rPr lang="hy-AM" dirty="0" smtClean="0"/>
              <a:t>Եթե չկա այդ կոնկրետ գետը, այդ կոնկրետ արտը, կռվի այդ կոնկրետ վայրը, հայոց ընդհանուր մկրտության կոնկրետ գետը՝ Արածանին․․․, գիտելիքը անցյալի վերաբերյալ դառնում է տեսական, վերացական․․․ Անցյալը դառնում է «օդից կախված», նույնիսկ գիտելիքի բացկայությամբ․․․ </a:t>
            </a:r>
          </a:p>
          <a:p>
            <a:pPr marL="0" indent="0">
              <a:buNone/>
            </a:pPr>
            <a:r>
              <a:rPr lang="hy-AM" dirty="0" smtClean="0"/>
              <a:t>Կորսված հայրենիքը դառնում է պարզ տարածք՝ առանց հուզական հիշողության․․․  </a:t>
            </a:r>
            <a:endParaRPr lang="en-US" dirty="0"/>
          </a:p>
        </p:txBody>
      </p:sp>
    </p:spTree>
    <p:extLst>
      <p:ext uri="{BB962C8B-B14F-4D97-AF65-F5344CB8AC3E}">
        <p14:creationId xmlns:p14="http://schemas.microsoft.com/office/powerpoint/2010/main" val="14385442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y-AM" dirty="0" smtClean="0"/>
              <a:t>Մարդիկ փորձում են մշակութային արժեքները տեղափոխել «այստեղ» կամ սրբագրել անցյալը</a:t>
            </a:r>
            <a:endParaRPr lang="en-US" dirty="0"/>
          </a:p>
        </p:txBody>
      </p:sp>
      <p:sp>
        <p:nvSpPr>
          <p:cNvPr id="3" name="Content Placeholder 2"/>
          <p:cNvSpPr>
            <a:spLocks noGrp="1"/>
          </p:cNvSpPr>
          <p:nvPr>
            <p:ph idx="1"/>
          </p:nvPr>
        </p:nvSpPr>
        <p:spPr/>
        <p:txBody>
          <a:bodyPr/>
          <a:lstStyle/>
          <a:p>
            <a:r>
              <a:rPr lang="hy-AM" dirty="0" smtClean="0"/>
              <a:t>Աշխարհով մեկ սփռված արևմտահայերը և կիլիկահայերը փորձում են համախմբվել եկեղեցու շուրջ</a:t>
            </a:r>
          </a:p>
          <a:p>
            <a:r>
              <a:rPr lang="hy-AM" dirty="0" smtClean="0"/>
              <a:t>Արևելահայերը հայրենիքի անցյալը պիտի սրբագրեին նոր բոլշևիկյան մեկնաբանությամբ</a:t>
            </a:r>
          </a:p>
          <a:p>
            <a:r>
              <a:rPr lang="hy-AM" dirty="0" smtClean="0"/>
              <a:t> </a:t>
            </a:r>
            <a:endParaRPr lang="en-US" dirty="0"/>
          </a:p>
        </p:txBody>
      </p:sp>
    </p:spTree>
    <p:extLst>
      <p:ext uri="{BB962C8B-B14F-4D97-AF65-F5344CB8AC3E}">
        <p14:creationId xmlns:p14="http://schemas.microsoft.com/office/powerpoint/2010/main" val="5539467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ԽՍՀՄ տոների և տոնահանդեսի մշակույթը</a:t>
            </a:r>
            <a:endParaRPr lang="en-US" dirty="0"/>
          </a:p>
        </p:txBody>
      </p:sp>
      <p:sp>
        <p:nvSpPr>
          <p:cNvPr id="3" name="Content Placeholder 2"/>
          <p:cNvSpPr>
            <a:spLocks noGrp="1"/>
          </p:cNvSpPr>
          <p:nvPr>
            <p:ph idx="1"/>
          </p:nvPr>
        </p:nvSpPr>
        <p:spPr/>
        <p:txBody>
          <a:bodyPr/>
          <a:lstStyle/>
          <a:p>
            <a:r>
              <a:rPr lang="hy-AM" dirty="0" smtClean="0"/>
              <a:t>ԽՍՀՄ տոների և տոնահանդեսի մշակույթը ԽՍՀՄ ընդհանուր ինքնություն, ընդհանուր ժողովուրդ  կերտելու մասին է, որի հայրենիքը մեկն է՝ ԽՍՀՄ-ը։  </a:t>
            </a:r>
          </a:p>
          <a:p>
            <a:endParaRPr lang="hy-AM" dirty="0" smtClean="0"/>
          </a:p>
          <a:p>
            <a:pPr marL="0" indent="0">
              <a:buNone/>
            </a:pPr>
            <a:r>
              <a:rPr lang="hy-AM" dirty="0" smtClean="0"/>
              <a:t> </a:t>
            </a:r>
            <a:endParaRPr lang="en-US" dirty="0"/>
          </a:p>
        </p:txBody>
      </p:sp>
    </p:spTree>
    <p:extLst>
      <p:ext uri="{BB962C8B-B14F-4D97-AF65-F5344CB8AC3E}">
        <p14:creationId xmlns:p14="http://schemas.microsoft.com/office/powerpoint/2010/main" val="9246356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hy-AM" dirty="0" smtClean="0"/>
              <a:t>Արևելահայաստանում այլ էր․ հայրենիքն առարկայական էր, «այստեղ էր», բայց այդ հայրենիքի անցյալն իրենց հետ կապ չպիտի ունենար</a:t>
            </a:r>
          </a:p>
          <a:p>
            <a:pPr marL="0" indent="0">
              <a:buNone/>
            </a:pPr>
            <a:r>
              <a:rPr lang="hy-AM" dirty="0"/>
              <a:t>-</a:t>
            </a:r>
            <a:r>
              <a:rPr lang="hy-AM" dirty="0" smtClean="0"/>
              <a:t> Մարդիկ չպիտի գնային ուխտավայրեր</a:t>
            </a:r>
          </a:p>
          <a:p>
            <a:pPr>
              <a:buFontTx/>
              <a:buChar char="-"/>
            </a:pPr>
            <a:r>
              <a:rPr lang="hy-AM" dirty="0" smtClean="0"/>
              <a:t>Չպիտի խոսեին անցյալի՝ իրենց համար կարևոր երևույթների և իրադարձությունների մասին</a:t>
            </a:r>
          </a:p>
          <a:p>
            <a:pPr>
              <a:buFontTx/>
              <a:buChar char="-"/>
            </a:pPr>
            <a:r>
              <a:rPr lang="hy-AM" dirty="0" smtClean="0"/>
              <a:t>Պիտի խոնարհվերին նոր արժեքներին՝ կոմսոմոլ, սոցիալիզմ, պայքար եկեղեցիների դեմ, </a:t>
            </a:r>
          </a:p>
          <a:p>
            <a:pPr>
              <a:buFontTx/>
              <a:buChar char="-"/>
            </a:pPr>
            <a:r>
              <a:rPr lang="hy-AM" dirty="0" smtClean="0"/>
              <a:t>Պայքար անցյալի արժեքների դեմ</a:t>
            </a:r>
          </a:p>
          <a:p>
            <a:pPr>
              <a:buFontTx/>
              <a:buChar char="-"/>
            </a:pPr>
            <a:r>
              <a:rPr lang="hy-AM" dirty="0" smtClean="0"/>
              <a:t>Պայքար եկեղեցու դեմ</a:t>
            </a:r>
          </a:p>
          <a:p>
            <a:pPr>
              <a:buFontTx/>
              <a:buChar char="-"/>
            </a:pPr>
            <a:r>
              <a:rPr lang="hy-AM" dirty="0" smtClean="0"/>
              <a:t>-Պայքար ազգային դարձած տոների և տոնահանդեսների դեմ</a:t>
            </a:r>
          </a:p>
          <a:p>
            <a:pPr>
              <a:buFontTx/>
              <a:buChar char="-"/>
            </a:pPr>
            <a:endParaRPr lang="en-US" dirty="0"/>
          </a:p>
        </p:txBody>
      </p:sp>
    </p:spTree>
    <p:extLst>
      <p:ext uri="{BB962C8B-B14F-4D97-AF65-F5344CB8AC3E}">
        <p14:creationId xmlns:p14="http://schemas.microsoft.com/office/powerpoint/2010/main" val="3335637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Հասարակական կյանքը կտրվում է էթնիկական արժեքներից </a:t>
            </a:r>
            <a:endParaRPr lang="en-US" dirty="0"/>
          </a:p>
        </p:txBody>
      </p:sp>
      <p:sp>
        <p:nvSpPr>
          <p:cNvPr id="3" name="Content Placeholder 2"/>
          <p:cNvSpPr>
            <a:spLocks noGrp="1"/>
          </p:cNvSpPr>
          <p:nvPr>
            <p:ph idx="1"/>
          </p:nvPr>
        </p:nvSpPr>
        <p:spPr/>
        <p:txBody>
          <a:bodyPr>
            <a:normAutofit lnSpcReduction="10000"/>
          </a:bodyPr>
          <a:lstStyle/>
          <a:p>
            <a:pPr>
              <a:buFontTx/>
              <a:buChar char="-"/>
            </a:pPr>
            <a:r>
              <a:rPr lang="hy-AM" dirty="0" smtClean="0"/>
              <a:t>Հայրենիքի հետ կապի գիտակցությունը դառնում է քաղաքականապես վտանգավոր</a:t>
            </a:r>
          </a:p>
          <a:p>
            <a:pPr>
              <a:buFontTx/>
              <a:buChar char="-"/>
            </a:pPr>
            <a:r>
              <a:rPr lang="hy-AM" dirty="0" smtClean="0"/>
              <a:t>Կորսված հայրենիքի հիշողությունը դառնում է «ազգայնամոլական» և դատապարտելի, </a:t>
            </a:r>
            <a:endParaRPr lang="hy-AM" dirty="0"/>
          </a:p>
          <a:p>
            <a:pPr>
              <a:buFontTx/>
              <a:buChar char="-"/>
            </a:pPr>
            <a:r>
              <a:rPr lang="hy-AM" dirty="0" smtClean="0"/>
              <a:t>Անցյալի տոնական կյանքը դիտարկվում է որպես վտանգավոր կղերական, բայց ամենակարևորը՝ անկառավարելի</a:t>
            </a:r>
          </a:p>
          <a:p>
            <a:pPr>
              <a:buFontTx/>
              <a:buChar char="-"/>
            </a:pPr>
            <a:r>
              <a:rPr lang="hy-AM" dirty="0" smtClean="0"/>
              <a:t>Դատապարտվում են ուխտագնացությունները</a:t>
            </a:r>
          </a:p>
          <a:p>
            <a:pPr>
              <a:buFontTx/>
              <a:buChar char="-"/>
            </a:pPr>
            <a:r>
              <a:rPr lang="hy-AM" dirty="0"/>
              <a:t> </a:t>
            </a:r>
            <a:r>
              <a:rPr lang="hy-AM" dirty="0" smtClean="0"/>
              <a:t>Ներմուծվում են նոր «ուխտավայրեր»՝ կարմիր բանակի մուտքը,  նոր սրբազան կերպարներ՝ Լենին, Ստալին, Բերիա, մուտքագրվում են նոր արարողություններ </a:t>
            </a:r>
          </a:p>
          <a:p>
            <a:pPr>
              <a:buFontTx/>
              <a:buChar char="-"/>
            </a:pPr>
            <a:endParaRPr lang="en-US" dirty="0"/>
          </a:p>
        </p:txBody>
      </p:sp>
    </p:spTree>
    <p:extLst>
      <p:ext uri="{BB962C8B-B14F-4D97-AF65-F5344CB8AC3E}">
        <p14:creationId xmlns:p14="http://schemas.microsoft.com/office/powerpoint/2010/main" val="20819224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Ամբողջ ինստիտուտներ են աշխատում</a:t>
            </a:r>
            <a:endParaRPr lang="en-US" dirty="0"/>
          </a:p>
        </p:txBody>
      </p:sp>
      <p:sp>
        <p:nvSpPr>
          <p:cNvPr id="3" name="Content Placeholder 2"/>
          <p:cNvSpPr>
            <a:spLocks noGrp="1"/>
          </p:cNvSpPr>
          <p:nvPr>
            <p:ph idx="1"/>
          </p:nvPr>
        </p:nvSpPr>
        <p:spPr/>
        <p:txBody>
          <a:bodyPr>
            <a:normAutofit fontScale="85000" lnSpcReduction="10000"/>
          </a:bodyPr>
          <a:lstStyle/>
          <a:p>
            <a:r>
              <a:rPr lang="hy-AM" dirty="0" smtClean="0"/>
              <a:t>Կառավարման ողջ համակարգում՝</a:t>
            </a:r>
          </a:p>
          <a:p>
            <a:pPr marL="0" indent="0">
              <a:buNone/>
            </a:pPr>
            <a:r>
              <a:rPr lang="hy-AM" dirty="0" smtClean="0"/>
              <a:t>- Գաղափարների և դրանց մատուցման  հստակեցում</a:t>
            </a:r>
          </a:p>
          <a:p>
            <a:r>
              <a:rPr lang="hy-AM" dirty="0" smtClean="0"/>
              <a:t>-Մեթոդաբանական աշխատանք,</a:t>
            </a:r>
          </a:p>
          <a:p>
            <a:r>
              <a:rPr lang="hy-AM" dirty="0" smtClean="0"/>
              <a:t>Ընդհանուր մշակութային արժեքների ստեղծում՝ սկսած անձնանուններից, մանկական գրքերից, ամբողջ ազգային թերթերը և բոլոր պարբերականները փակվում են, դպրոցներում՝ հոկտմբերիկից մինչև կոմսոմոլ՝ օղակներով լծվում են գործի, ամեն տարի գրելով, հանդեսներին ելույթներով՝ թե ինչ լավ ու երջանիկ է իրենց մանկությունը, պրոլետգրողները լծվում են երեխաների անունից խոնրահումներ  գրելով հոկտեմբերի,  նոյեմբերի, մայիսի տոներին, հանդեսներ կազմակերպում, թատերական սցենարներ, նկարներ,  և ամենակարևորը ՝ համատարած մասնակցություն այդ տոնահանդեսներին, ամեն տարի, միշտ մասնակցության թիվը մեծացնելով․․․</a:t>
            </a:r>
            <a:endParaRPr lang="en-US" dirty="0"/>
          </a:p>
        </p:txBody>
      </p:sp>
    </p:spTree>
    <p:extLst>
      <p:ext uri="{BB962C8B-B14F-4D97-AF65-F5344CB8AC3E}">
        <p14:creationId xmlns:p14="http://schemas.microsoft.com/office/powerpoint/2010/main" val="11244439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Դիտարկենք դա օրինակներով</a:t>
            </a:r>
            <a:endParaRPr lang="en-US" dirty="0"/>
          </a:p>
        </p:txBody>
      </p:sp>
      <p:sp>
        <p:nvSpPr>
          <p:cNvPr id="3" name="Content Placeholder 2"/>
          <p:cNvSpPr>
            <a:spLocks noGrp="1"/>
          </p:cNvSpPr>
          <p:nvPr>
            <p:ph idx="1"/>
          </p:nvPr>
        </p:nvSpPr>
        <p:spPr>
          <a:xfrm>
            <a:off x="657650" y="1581008"/>
            <a:ext cx="10515600" cy="4351338"/>
          </a:xfrm>
        </p:spPr>
        <p:txBody>
          <a:bodyPr>
            <a:normAutofit lnSpcReduction="10000"/>
          </a:bodyPr>
          <a:lstStyle/>
          <a:p>
            <a:pPr marL="0" indent="0">
              <a:buNone/>
            </a:pPr>
            <a:r>
              <a:rPr lang="hy-AM" dirty="0" smtClean="0"/>
              <a:t>Այնպիսի մի «անմեղ» տոնի օրինակով, ինչպիսին Նոր Տարին է</a:t>
            </a:r>
          </a:p>
          <a:p>
            <a:pPr marL="0" indent="0">
              <a:buNone/>
            </a:pPr>
            <a:r>
              <a:rPr lang="hy-AM" dirty="0" smtClean="0"/>
              <a:t>Խորհրդային Հայաստանում, ինչպես ԽՍՀՄ-ում առհասարակ, Նոր տարին երկար ժամանակ տոն չէր համարվում, աշխատանքային օր էր։  Այնպես որ տոնական մշակույթը նախ ձևավորվում էր հոկտեմբերի, նոյեմբերի, մայիսի տոների օրերով։ </a:t>
            </a:r>
          </a:p>
          <a:p>
            <a:pPr marL="0" indent="0">
              <a:buNone/>
            </a:pPr>
            <a:r>
              <a:rPr lang="hy-AM" dirty="0" smtClean="0"/>
              <a:t>Բայց Նոր տարվա օրը «լցվում էր» խորհրդային արեքների տրամաբանությամբ՝ ԽՍՀՄ ժողովուրդներները երջանիկ են և հարուստ, ինչի համար պիտի երախտապարտ լինեն ԽՍՀՄ առաջնորդներին, իսկ կապիտալիստական երկրներում  մարդիկ աղքատ են,  դժբախտ, կրթություն չեն ստանում, ապրում են ստրկական ենթակայության պայմաններում</a:t>
            </a:r>
          </a:p>
          <a:p>
            <a:pPr marL="0" indent="0">
              <a:buNone/>
            </a:pPr>
            <a:endParaRPr lang="en-US" dirty="0"/>
          </a:p>
        </p:txBody>
      </p:sp>
    </p:spTree>
    <p:extLst>
      <p:ext uri="{BB962C8B-B14F-4D97-AF65-F5344CB8AC3E}">
        <p14:creationId xmlns:p14="http://schemas.microsoft.com/office/powerpoint/2010/main" val="33774258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Խորհրդային տոնը մանկական հանդեսում, մայիսի 1 </a:t>
            </a:r>
            <a:endParaRPr lang="en-US" dirty="0"/>
          </a:p>
        </p:txBody>
      </p:sp>
      <p:sp>
        <p:nvSpPr>
          <p:cNvPr id="3" name="Content Placeholder 2"/>
          <p:cNvSpPr>
            <a:spLocks noGrp="1"/>
          </p:cNvSpPr>
          <p:nvPr>
            <p:ph idx="1"/>
          </p:nvPr>
        </p:nvSpPr>
        <p:spPr/>
        <p:txBody>
          <a:bodyPr>
            <a:normAutofit fontScale="70000" lnSpcReduction="20000"/>
          </a:bodyPr>
          <a:lstStyle/>
          <a:p>
            <a:r>
              <a:rPr lang="hy-AM" dirty="0" smtClean="0"/>
              <a:t>Կարմիր ծիլերի 1924թ․ մայիսյան համարն է</a:t>
            </a:r>
            <a:endParaRPr lang="hy-AM" dirty="0"/>
          </a:p>
          <a:p>
            <a:r>
              <a:rPr lang="hy-AM" dirty="0" smtClean="0"/>
              <a:t>ԲՈՎԱՆԴԱԿՈԻԹՅ Ո ԻՆ </a:t>
            </a:r>
            <a:endParaRPr lang="en-US" dirty="0" smtClean="0"/>
          </a:p>
          <a:p>
            <a:r>
              <a:rPr lang="hy-AM" dirty="0" smtClean="0"/>
              <a:t>. Համաշխարհային Մայիս</a:t>
            </a:r>
          </a:p>
          <a:p>
            <a:r>
              <a:rPr lang="hy-AM" dirty="0" smtClean="0"/>
              <a:t>Լեգենդ) Մեկը Մայիսյան,</a:t>
            </a:r>
          </a:p>
          <a:p>
            <a:r>
              <a:rPr lang="hy-AM" dirty="0" smtClean="0"/>
              <a:t> Կարմիր դրոշակ, տոնը, </a:t>
            </a:r>
          </a:p>
          <a:p>
            <a:r>
              <a:rPr lang="hy-AM" dirty="0" smtClean="0"/>
              <a:t>. Մայիսի մեկի տոնը,</a:t>
            </a:r>
          </a:p>
          <a:p>
            <a:r>
              <a:rPr lang="hy-AM" dirty="0" smtClean="0"/>
              <a:t>2. Կարմիր կակաչ, _(հիշողութ.) </a:t>
            </a:r>
          </a:p>
          <a:p>
            <a:r>
              <a:rPr lang="hy-AM" dirty="0" smtClean="0"/>
              <a:t>Մայիսի մեկը, -բանաստ, </a:t>
            </a:r>
          </a:p>
          <a:p>
            <a:r>
              <a:rPr lang="hy-AM" dirty="0" smtClean="0"/>
              <a:t>Ջրաղացպան Պետոյի տոնը, _</a:t>
            </a:r>
          </a:p>
          <a:p>
            <a:r>
              <a:rPr lang="hy-AM" dirty="0" smtClean="0"/>
              <a:t>Փրկեցին կարմիր դրոշակը,--փոխ, ռուսերենից </a:t>
            </a:r>
          </a:p>
          <a:p>
            <a:r>
              <a:rPr lang="hy-AM" dirty="0" smtClean="0"/>
              <a:t>89-րդ դպրոցի ցերեկույթը,-Հ. Ավագյան </a:t>
            </a:r>
          </a:p>
          <a:p>
            <a:r>
              <a:rPr lang="hy-AM" dirty="0" smtClean="0"/>
              <a:t> ՄԱՆԿԱԿԱՆ ՍՏԵՂԾԱԳՈՐԾՈՒԹՅՈՒՆ 1. Մայիսը, 2. Մայիսյան օրը, 3. Մայիսի մկկին, 4. Գարնանաբեր ծիծեռնակ 5. Մեկը Մայիսի, 6. Գարուն 7. Մայիսը այսօր: </a:t>
            </a:r>
            <a:endParaRPr lang="en-US" dirty="0"/>
          </a:p>
        </p:txBody>
      </p:sp>
    </p:spTree>
    <p:extLst>
      <p:ext uri="{BB962C8B-B14F-4D97-AF65-F5344CB8AC3E}">
        <p14:creationId xmlns:p14="http://schemas.microsoft.com/office/powerpoint/2010/main" val="42102432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y-AM" dirty="0" smtClean="0"/>
              <a:t>Խորհրդային տոնը մանկական հանդեսում,- Հոտեմբերյան հեղափոխության տոնը</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hy-AM" dirty="0" smtClean="0"/>
              <a:t>Կարմիր ծիլեր,- 1924, հոկտեմբերի համար, էջ 7-8</a:t>
            </a:r>
          </a:p>
          <a:p>
            <a:pPr marL="0" indent="0">
              <a:buNone/>
            </a:pPr>
            <a:r>
              <a:rPr lang="hy-AM" dirty="0" smtClean="0"/>
              <a:t>ԱԿՏՅԵԱԲՐԻՆԱ-ՀՈԿՏԵՄԲՐԱՆՈՒՇ</a:t>
            </a:r>
          </a:p>
          <a:p>
            <a:pPr marL="0" indent="0">
              <a:buNone/>
            </a:pPr>
            <a:r>
              <a:rPr lang="hy-AM" dirty="0" smtClean="0"/>
              <a:t>Երեկ ընկեր Ակտյեաբրինան  Թիֆլիս յեկավ Մայր-Մոսկվայից․․․․</a:t>
            </a:r>
            <a:endParaRPr lang="hy-AM" dirty="0"/>
          </a:p>
          <a:p>
            <a:pPr marL="0" indent="0">
              <a:buNone/>
            </a:pPr>
            <a:r>
              <a:rPr lang="hy-AM" dirty="0" smtClean="0"/>
              <a:t>Ակտյեաբրինան մի աղջիկ էր Տասնութ գարուն դեռ չտեսած․․․  Նա աղջիկ էր տղայանման Մազը կտրած, ակնոցն աչքին, Կաշվե պիդժակ հագած վրան, Աստղանիշը ՝ խրած կրծքին: </a:t>
            </a:r>
          </a:p>
          <a:p>
            <a:pPr marL="0" indent="0">
              <a:buNone/>
            </a:pPr>
            <a:r>
              <a:rPr lang="hy-AM" dirty="0" smtClean="0"/>
              <a:t>Նա նորահաս կոմմունար էր, Լենինական ոգով լեցուն, Հետը վիճել անհնար էր, Զուր էր ամեն տեսակ մրցում․․․ Յես գալիս եմ Մայր- Մոսկվայից, Անձամբ եղա ականատես, Խորհրդային ուխտավայրից, Բյուր ողջույններ բերել եմ ձեզ․․․  Իզուր չեին նրան կոչել՝ Օկտեյաբրինա-Հոկտեմբրանուշ, Տեղն ու տեղը նա մի կոչ էր, ՈՐ հնչում էր անու՜շ, անու՜շ․․․ </a:t>
            </a:r>
            <a:endParaRPr lang="en-US" dirty="0"/>
          </a:p>
        </p:txBody>
      </p:sp>
    </p:spTree>
    <p:extLst>
      <p:ext uri="{BB962C8B-B14F-4D97-AF65-F5344CB8AC3E}">
        <p14:creationId xmlns:p14="http://schemas.microsoft.com/office/powerpoint/2010/main" val="42306324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1924թ․ հոկտեմբերյան համարում Կարմիր ծիլերը դիմում է օգնության խնդրանքով </a:t>
            </a:r>
            <a:endParaRPr lang="en-US" dirty="0"/>
          </a:p>
        </p:txBody>
      </p:sp>
      <p:sp>
        <p:nvSpPr>
          <p:cNvPr id="3" name="Content Placeholder 2"/>
          <p:cNvSpPr>
            <a:spLocks noGrp="1"/>
          </p:cNvSpPr>
          <p:nvPr>
            <p:ph idx="1"/>
          </p:nvPr>
        </p:nvSpPr>
        <p:spPr/>
        <p:txBody>
          <a:bodyPr>
            <a:normAutofit fontScale="77500" lnSpcReduction="20000"/>
          </a:bodyPr>
          <a:lstStyle/>
          <a:p>
            <a:r>
              <a:rPr lang="hy-AM" dirty="0" smtClean="0"/>
              <a:t> Բոլոր աշխատանքային Դպրոցների վարչու թյուններին, Մանկավարժական Խորհրդներին և Աշակերտական կազ մակերպություններին: Ընկերներ, &lt;&gt; մանկական հանգեսը իր գոյության յերկրորդ տարում սկսու մ և աճել ու զարգանար Այն սնունդը, վոր մատակարարում են անհատ մանկավարժ գրողները, անպայման գնա. հատելի ու ցանկալի մի յերևույթ ե, սակայն բավարարվել միայն այդքանով չի կարելի. հանդեսը պետք և դարձնել մասսաների սևս փականություն: Նրա հետադա զարգացման համար անհրաժեշտ և, վոր նա կապվի մեր դպրոցների հետ և իր մեջ արտացոլի վոչ մի. այն այդ դպրոցների շուրջը խմբված անհատ դրողների ապրուններն ու խորհրդածունները, այլ և ամբողջ դպրոցի կյանքը իր բոլոր կող մերով Այս իսկ պատճառով խմբագրական կոլլեգիան դիմում և ձեզ և խնդրում՝ 1) յուրաքանչյուր դպրոցում ունենալ մշտական աչխա. տակիցներ, վորոնք կընտրվեն թե ուսուցիչներից և թե աշակերտ. ներից, 2) այդ աշխատակիցները հանդեսի յուրաքանչ յուր համարի համար տալիս են համապատասխան նյութեր. այ հոդվածներ դպրոցական կյանքի այլ և այլ խնդիրների շուրջը, </a:t>
            </a:r>
            <a:r>
              <a:rPr lang="en-US" dirty="0" smtClean="0"/>
              <a:t>P) </a:t>
            </a:r>
            <a:r>
              <a:rPr lang="hy-AM" dirty="0" smtClean="0"/>
              <a:t>գրական, գեղարվեստական նյութեր գ) և տեղեկություններ դպրոցի առօրյա կյանքից (խրոնիկա) ․․․</a:t>
            </a:r>
            <a:endParaRPr lang="en-US" dirty="0"/>
          </a:p>
        </p:txBody>
      </p:sp>
    </p:spTree>
    <p:extLst>
      <p:ext uri="{BB962C8B-B14F-4D97-AF65-F5344CB8AC3E}">
        <p14:creationId xmlns:p14="http://schemas.microsoft.com/office/powerpoint/2010/main" val="10292015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y-AM" dirty="0" smtClean="0"/>
              <a:t>Կարմիր ծիլեր, 1925թ․ հոկտեմբեր-նոյեմբեր ամիսների բովանդակությունը</a:t>
            </a:r>
            <a:br>
              <a:rPr lang="hy-AM" dirty="0" smtClean="0"/>
            </a:br>
            <a:r>
              <a:rPr lang="hy-AM" dirty="0" smtClean="0"/>
              <a:t/>
            </a:r>
            <a:br>
              <a:rPr lang="hy-AM" dirty="0" smtClean="0"/>
            </a:br>
            <a:endParaRPr lang="en-US" dirty="0"/>
          </a:p>
        </p:txBody>
      </p:sp>
      <p:sp>
        <p:nvSpPr>
          <p:cNvPr id="3" name="Content Placeholder 2"/>
          <p:cNvSpPr>
            <a:spLocks noGrp="1"/>
          </p:cNvSpPr>
          <p:nvPr>
            <p:ph idx="1"/>
          </p:nvPr>
        </p:nvSpPr>
        <p:spPr>
          <a:xfrm>
            <a:off x="111807" y="1859808"/>
            <a:ext cx="10515600" cy="4351338"/>
          </a:xfrm>
        </p:spPr>
        <p:txBody>
          <a:bodyPr>
            <a:normAutofit fontScale="77500" lnSpcReduction="20000"/>
          </a:bodyPr>
          <a:lstStyle/>
          <a:p>
            <a:pPr marL="0" indent="0">
              <a:buNone/>
            </a:pPr>
            <a:r>
              <a:rPr lang="hy-AM" dirty="0" smtClean="0"/>
              <a:t>. Հոկտեմբերիկին, Հոկտեմբերանուշին-Չոն, </a:t>
            </a:r>
          </a:p>
          <a:p>
            <a:pPr marL="0" indent="0">
              <a:buNone/>
            </a:pPr>
            <a:r>
              <a:rPr lang="hy-AM" dirty="0" smtClean="0"/>
              <a:t>Արազի Դեպի նոր աշխարհ,- հեքիաթ) </a:t>
            </a:r>
          </a:p>
          <a:p>
            <a:pPr marL="0" indent="0">
              <a:buNone/>
            </a:pPr>
            <a:r>
              <a:rPr lang="hy-AM" dirty="0" smtClean="0"/>
              <a:t>Հոկտեմբերյան հեղափոխության 8-րդ տարեգարձը.</a:t>
            </a:r>
          </a:p>
          <a:p>
            <a:pPr>
              <a:buFontTx/>
              <a:buChar char="-"/>
            </a:pPr>
            <a:r>
              <a:rPr lang="hy-AM" dirty="0" smtClean="0"/>
              <a:t>Պ. Մոսկվայում հաղթությունից հետո.-թարզմ. ռուսեր. </a:t>
            </a:r>
          </a:p>
          <a:p>
            <a:pPr>
              <a:buFontTx/>
              <a:buChar char="-"/>
            </a:pPr>
            <a:r>
              <a:rPr lang="hy-AM" dirty="0" smtClean="0"/>
              <a:t>Առաջին հնգամյակը.--Նորայր Ընկեր Լենինի խոսակցությունը Կրոնշտատի հետ ուղիղ հեռագրաթելով, թարգմ. ռուս, </a:t>
            </a:r>
          </a:p>
          <a:p>
            <a:pPr>
              <a:buFontTx/>
              <a:buChar char="-"/>
            </a:pPr>
            <a:r>
              <a:rPr lang="hy-AM" dirty="0" smtClean="0"/>
              <a:t> Մեծն հոկտեմբեր.-Հով. Պիոներական կազմակերպություններ.-- Ա. Հոգիջանյան Պիոներական հառաջադիմություն.- Ֆրանգուլյան Յերկարատև ներկայացուծներ.--Ս. </a:t>
            </a:r>
          </a:p>
          <a:p>
            <a:pPr>
              <a:buFontTx/>
              <a:buChar char="-"/>
            </a:pPr>
            <a:r>
              <a:rPr lang="hy-AM" dirty="0" smtClean="0"/>
              <a:t>Զրույց հոկտեմբերիկների հետ հոկտեմբերի մասին </a:t>
            </a:r>
          </a:p>
          <a:p>
            <a:pPr>
              <a:buFontTx/>
              <a:buChar char="-"/>
            </a:pPr>
            <a:r>
              <a:rPr lang="en-US" dirty="0" smtClean="0"/>
              <a:t>IV </a:t>
            </a:r>
            <a:r>
              <a:rPr lang="hy-AM" dirty="0" smtClean="0"/>
              <a:t>ՄԱՆԿԱԿԱՆ ՍՏԵՂԾԱԳՈՐԾՈՒԹՅՈՒՆ Քսան և վեց</a:t>
            </a:r>
          </a:p>
          <a:p>
            <a:pPr>
              <a:buFontTx/>
              <a:buChar char="-"/>
            </a:pPr>
            <a:r>
              <a:rPr lang="hy-AM" dirty="0" smtClean="0"/>
              <a:t>Հհոկտեմբեր.-- Ս. Արարաջյան</a:t>
            </a:r>
          </a:p>
          <a:p>
            <a:pPr>
              <a:buFontTx/>
              <a:buChar char="-"/>
            </a:pPr>
            <a:r>
              <a:rPr lang="hy-AM" dirty="0" smtClean="0"/>
              <a:t> Վեհ հոկտեմբեր.- Գ. Ղարագյոզյան</a:t>
            </a:r>
            <a:endParaRPr lang="en-US" dirty="0"/>
          </a:p>
        </p:txBody>
      </p:sp>
    </p:spTree>
    <p:extLst>
      <p:ext uri="{BB962C8B-B14F-4D97-AF65-F5344CB8AC3E}">
        <p14:creationId xmlns:p14="http://schemas.microsoft.com/office/powerpoint/2010/main" val="42120929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Հոկտեմբերիկների հետ՝ Հոկտեմբերի մասին,-Կարմիր ծիլեր, 1925, հոկտեմբեր</a:t>
            </a:r>
            <a:endParaRPr lang="en-US" dirty="0"/>
          </a:p>
        </p:txBody>
      </p:sp>
      <p:sp>
        <p:nvSpPr>
          <p:cNvPr id="3" name="Content Placeholder 2"/>
          <p:cNvSpPr>
            <a:spLocks noGrp="1"/>
          </p:cNvSpPr>
          <p:nvPr>
            <p:ph idx="1"/>
          </p:nvPr>
        </p:nvSpPr>
        <p:spPr/>
        <p:txBody>
          <a:bodyPr/>
          <a:lstStyle/>
          <a:p>
            <a:r>
              <a:rPr lang="hy-AM" dirty="0" smtClean="0"/>
              <a:t>Հոկտեմբերիկների հետ զրույցը պետք է տարվի կարճ, բայց պատկերավոր: Նպատակահարմար է այդ զրույցը տանել գեղարվեստական նկարա գրություններից վառ, կենդանի հատվածներ տալով, մտցնելով նաև ոտանավորներ: Զրույցի ընթացքում կարելի է հոկտեմբերիկներին երգել տալ նյութին համապատասխանող երգեր: Զրույցի հիմական միտքը պետք և կազմե՝ 1. Հոկտեմբերյան հեղափոխությունը մեզ տվեց խաղաղություն, հող, գործարաններ: 2. Հոկտեմբերյան հեղափոխության ղեկավարն էր Լենինը: ․․․․․․․</a:t>
            </a:r>
            <a:endParaRPr lang="en-US" dirty="0"/>
          </a:p>
        </p:txBody>
      </p:sp>
    </p:spTree>
    <p:extLst>
      <p:ext uri="{BB962C8B-B14F-4D97-AF65-F5344CB8AC3E}">
        <p14:creationId xmlns:p14="http://schemas.microsoft.com/office/powerpoint/2010/main" val="12408291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Կարմիր ծիլերի 1926թ․ հոկտեմբերի համար բովանդակությունը</a:t>
            </a:r>
            <a:endParaRPr lang="en-US" dirty="0"/>
          </a:p>
        </p:txBody>
      </p:sp>
      <p:sp>
        <p:nvSpPr>
          <p:cNvPr id="3" name="Content Placeholder 2"/>
          <p:cNvSpPr>
            <a:spLocks noGrp="1"/>
          </p:cNvSpPr>
          <p:nvPr>
            <p:ph idx="1"/>
          </p:nvPr>
        </p:nvSpPr>
        <p:spPr/>
        <p:txBody>
          <a:bodyPr>
            <a:normAutofit fontScale="55000" lnSpcReduction="20000"/>
          </a:bodyPr>
          <a:lstStyle/>
          <a:p>
            <a:r>
              <a:rPr lang="hy-AM" dirty="0" smtClean="0"/>
              <a:t>Ավագ յեղբայր ունեմ յես,--ռուս. Հո. Պողոսյան </a:t>
            </a:r>
          </a:p>
          <a:p>
            <a:r>
              <a:rPr lang="hy-AM" dirty="0" smtClean="0"/>
              <a:t> Կարմիր Հոկտեմբեր, _Գ. Գրիգ </a:t>
            </a:r>
          </a:p>
          <a:p>
            <a:r>
              <a:rPr lang="hy-AM" dirty="0" smtClean="0"/>
              <a:t>Ախ, ինչու յես մեծ չեմ,--Արազի </a:t>
            </a:r>
          </a:p>
          <a:p>
            <a:r>
              <a:rPr lang="hy-AM" dirty="0" smtClean="0"/>
              <a:t>Հոկտեմբերը, Հ. Աղաբաբ</a:t>
            </a:r>
          </a:p>
          <a:p>
            <a:r>
              <a:rPr lang="hy-AM" dirty="0" smtClean="0"/>
              <a:t>-Մանկական անձնազոհություն, _թարգմ. ռուս. Ասիլ</a:t>
            </a:r>
          </a:p>
          <a:p>
            <a:r>
              <a:rPr lang="hy-AM" dirty="0" smtClean="0"/>
              <a:t> Հոկտեմբերի ուղին, -ռուս, Գ. Մեսյան </a:t>
            </a:r>
            <a:endParaRPr lang="en-US" dirty="0" smtClean="0"/>
          </a:p>
          <a:p>
            <a:r>
              <a:rPr lang="hy-AM" dirty="0" smtClean="0"/>
              <a:t>Հոկտեմբերի 25-ը,-նկար. Ս. Յա. </a:t>
            </a:r>
          </a:p>
          <a:p>
            <a:r>
              <a:rPr lang="hy-AM" dirty="0" smtClean="0"/>
              <a:t>Հոկտ. հեղափոխության մասին, _հոդվ. Մարիա Որախելաշվիլի </a:t>
            </a:r>
          </a:p>
          <a:p>
            <a:r>
              <a:rPr lang="hy-AM" dirty="0" smtClean="0"/>
              <a:t>Հոկտեմբերյան Հեղափոխ. և միջաղգային դրությունը,-հ. Պ. </a:t>
            </a:r>
          </a:p>
          <a:p>
            <a:r>
              <a:rPr lang="hy-AM" dirty="0" smtClean="0"/>
              <a:t>Մեծ Հոկտեմբերը և փոքր ազգությունները,--Նորայր </a:t>
            </a:r>
          </a:p>
          <a:p>
            <a:r>
              <a:rPr lang="hy-AM" dirty="0" smtClean="0"/>
              <a:t>Վրաստանի ազգային փոքրամասնությունների դպրոցները 1925-26 ուսում. տարում, Մեծ Հոկտեմբերին, _Մամուլյան Մոպը և մանուկներ,--Բելյաև Թիֆլիսի աշխատավոր յերիտասարդության, Պատանի Կոմմունիարների հիմն,-- ռուս, Հո, Պողոսյան Յերկրաշարժը Լենինականում և նրա շրջանում, </a:t>
            </a:r>
            <a:r>
              <a:rPr lang="en-US" dirty="0" smtClean="0"/>
              <a:t>IV </a:t>
            </a:r>
            <a:r>
              <a:rPr lang="hy-AM" dirty="0" smtClean="0"/>
              <a:t>Ե Ա Ժ Շ Ա Ա Ն Հոկտեմբեր, -&lt;&gt;-ի շարքից ՄԱՆԿԱԿԱՆ ՍՏԵՂԾԱԳՈՐԾՈՒԹՅՈՒՆ Հոկտեմբեր,-Ռ. Աղաբաբ Հոկտեմբերի 25-ր, _Գուրգեն Զարյան Թիֆլիսին,- Վ. Ղազանջյան 21 22 25 30 33 37 39 41 42 44 45 46 46 46 Անկետային թերթը խնդրում ենք կտրել և հետ ուղարկ</a:t>
            </a:r>
            <a:endParaRPr lang="en-US" dirty="0"/>
          </a:p>
        </p:txBody>
      </p:sp>
    </p:spTree>
    <p:extLst>
      <p:ext uri="{BB962C8B-B14F-4D97-AF65-F5344CB8AC3E}">
        <p14:creationId xmlns:p14="http://schemas.microsoft.com/office/powerpoint/2010/main" val="20579865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Կարմիր կայծեր, 1926թ․ հոկտեմբեր</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hy-AM" dirty="0" smtClean="0"/>
              <a:t>Ավագ յեղբայր ունեմ ես, Նա զինվոր ե բանակում. Նրա գլխարկին, կայծի պես, Կարմիր աստղն է փայլփլում: </a:t>
            </a:r>
          </a:p>
          <a:p>
            <a:pPr marL="0" indent="0">
              <a:buNone/>
            </a:pPr>
            <a:r>
              <a:rPr lang="hy-AM" dirty="0" smtClean="0"/>
              <a:t>Մյուս եղբայրս, Կոմյերիտ, Ժողովներ է հաճախում </a:t>
            </a:r>
          </a:p>
          <a:p>
            <a:pPr marL="0" indent="0">
              <a:buNone/>
            </a:pPr>
            <a:r>
              <a:rPr lang="hy-AM" dirty="0" smtClean="0"/>
              <a:t>Ու իր կրծքին լայնանիստ «ԿԻՄ» նշանն է կրում: </a:t>
            </a:r>
          </a:p>
          <a:p>
            <a:pPr marL="0" indent="0">
              <a:buNone/>
            </a:pPr>
            <a:r>
              <a:rPr lang="hy-AM" dirty="0" smtClean="0"/>
              <a:t>Մեծ քույր ունեմ Պիոներ. Կոլեկտիվի սիրելին. Ճառագայթից վարվռուն Փողկապ ունի նա վզին: </a:t>
            </a:r>
          </a:p>
          <a:p>
            <a:pPr marL="0" indent="0">
              <a:buNone/>
            </a:pPr>
            <a:r>
              <a:rPr lang="hy-AM" dirty="0" smtClean="0"/>
              <a:t>Իսկ ես փոքր եմ բոլորից, Մանկապարտեզ եմ գնում... Հոկտեմբերիկ են ասում ենձ, Շարքում անսխալ եմ քայլում: Հենց վոր նշան կպցրի ես, Զգացի, վոր շատ մեծացա... Թեև փոքր եմ ես ձեզ պես, Եղբայրներիս շարքն անցա: Ռուս.՝ Հո. Պ.</a:t>
            </a:r>
            <a:endParaRPr lang="en-US" dirty="0"/>
          </a:p>
        </p:txBody>
      </p:sp>
    </p:spTree>
    <p:extLst>
      <p:ext uri="{BB962C8B-B14F-4D97-AF65-F5344CB8AC3E}">
        <p14:creationId xmlns:p14="http://schemas.microsoft.com/office/powerpoint/2010/main" val="34827173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y-AM" sz="2800" dirty="0" smtClean="0"/>
              <a:t>«Կարմիր ծիլեր» կոչվող մանկական հանդեսը դպրոցականներին ներկայացնում է օրվա խորհուրդը․ </a:t>
            </a:r>
            <a:br>
              <a:rPr lang="hy-AM" sz="2800" dirty="0" smtClean="0"/>
            </a:br>
            <a:r>
              <a:rPr lang="hy-AM" sz="2800" dirty="0" smtClean="0"/>
              <a:t>Դպրոցները պիտի սրանով լցնեին տոնահանդեսը</a:t>
            </a:r>
            <a:endParaRPr lang="en-US" sz="2800" dirty="0"/>
          </a:p>
        </p:txBody>
      </p:sp>
      <p:sp>
        <p:nvSpPr>
          <p:cNvPr id="3" name="Content Placeholder 2"/>
          <p:cNvSpPr>
            <a:spLocks noGrp="1"/>
          </p:cNvSpPr>
          <p:nvPr>
            <p:ph idx="1"/>
          </p:nvPr>
        </p:nvSpPr>
        <p:spPr/>
        <p:txBody>
          <a:bodyPr>
            <a:normAutofit fontScale="92500"/>
          </a:bodyPr>
          <a:lstStyle/>
          <a:p>
            <a:endParaRPr lang="hy-AM" dirty="0" smtClean="0"/>
          </a:p>
          <a:p>
            <a:r>
              <a:rPr lang="hy-AM" dirty="0" smtClean="0"/>
              <a:t>1925թ․, թիվ 1, կազմին՝ Ուլյանով ընտանիքը, երկրորդ էջին՝ Լենինի դիմանկարը, Լենինի նկարը որպես Թալիսման պատմվածքը, </a:t>
            </a:r>
          </a:p>
          <a:p>
            <a:r>
              <a:rPr lang="hy-AM" dirty="0" smtClean="0"/>
              <a:t>1927, թիվ 1, Լենինը ամբիոնից, թիվ 3՝ 26 կոմունարների դիմանկարները, թիվ 4,- 7 լուսանկարների խճանկար՝ Լենինը տարբեր տարիքներում</a:t>
            </a:r>
            <a:endParaRPr lang="en-US" dirty="0" smtClean="0"/>
          </a:p>
          <a:p>
            <a:r>
              <a:rPr lang="hy-AM" dirty="0"/>
              <a:t>1928, թիվ 1, Լենինի դիմանկարը </a:t>
            </a:r>
            <a:r>
              <a:rPr lang="hy-AM" dirty="0" smtClean="0"/>
              <a:t> թմբուկներ </a:t>
            </a:r>
            <a:r>
              <a:rPr lang="hy-AM" dirty="0"/>
              <a:t>զարկող պիոներների ֆոնին, թիվ 2՝ նույն նկարը,  </a:t>
            </a:r>
            <a:endParaRPr lang="en-US" dirty="0"/>
          </a:p>
          <a:p>
            <a:r>
              <a:rPr lang="hy-AM" dirty="0"/>
              <a:t>1929, թիվ 12, Ստալինի դիմանկարը՝ իր ծննդյան 50-ամյակի առթիվ</a:t>
            </a:r>
            <a:endParaRPr lang="en-US" dirty="0"/>
          </a:p>
          <a:p>
            <a:pPr marL="0" indent="0">
              <a:buNone/>
            </a:pPr>
            <a:endParaRPr lang="en-US" dirty="0"/>
          </a:p>
        </p:txBody>
      </p:sp>
    </p:spTree>
    <p:extLst>
      <p:ext uri="{BB962C8B-B14F-4D97-AF65-F5344CB8AC3E}">
        <p14:creationId xmlns:p14="http://schemas.microsoft.com/office/powerpoint/2010/main" val="8603142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a:bodyPr>
          <a:lstStyle/>
          <a:p>
            <a:r>
              <a:rPr lang="hy-AM" dirty="0"/>
              <a:t>1930, թիվ 1, կազմին՝ պատանի Լենինի դիմանկարը, էջ 5-ին՝ Վոլոդյա և Օլյա </a:t>
            </a:r>
            <a:r>
              <a:rPr lang="hy-AM" dirty="0" smtClean="0"/>
              <a:t>Ուլյանովների </a:t>
            </a:r>
            <a:r>
              <a:rPr lang="hy-AM" dirty="0"/>
              <a:t>մանկական լուսանկար, այս համարում նաև՝ «Լենին, մանկական խաղ, թատերական չափածո սցենար»,  «Փոքրիկ Լենինը», «Փոքրիկ Վոլոդյան» պատմվածքը,  «Վ.Ի. Լենինը որպես գիտնական»,  «Լենին պապին»՝ ոտանավոր(-Ո՞վ էր </a:t>
            </a:r>
            <a:r>
              <a:rPr lang="hy-AM" dirty="0" smtClean="0"/>
              <a:t>անկեղծ </a:t>
            </a:r>
            <a:r>
              <a:rPr lang="hy-AM" dirty="0"/>
              <a:t>բարեկամ գյուղացու և բանվորի, -Լենին պապին </a:t>
            </a:r>
            <a:r>
              <a:rPr lang="hy-AM" dirty="0" smtClean="0"/>
              <a:t>սիրելի, </a:t>
            </a:r>
            <a:r>
              <a:rPr lang="hy-AM" dirty="0"/>
              <a:t>Ո՞վ էր գգվում ու սիրում մեզ ամենքիս սրտագին, -Լենին պապին մեր անգին),   մանկական ստեղծագործություններ՝ «Լենինի արձանի մոտ»,  «Քնիր, Իլյիչ», «Լենինին»: Այս համարում կա նաև «Գնում ենք ու կգնանք» ոտանավորը, որով պիոներները խոստանում են, որ չնայած </a:t>
            </a:r>
            <a:r>
              <a:rPr lang="hy-AM" dirty="0" smtClean="0"/>
              <a:t>Լենին </a:t>
            </a:r>
            <a:r>
              <a:rPr lang="hy-AM" dirty="0"/>
              <a:t>պապը էլ չկա, բայց իրենք գնում են ու կգնան նրա ճանապարհով: </a:t>
            </a:r>
            <a:endParaRPr lang="en-US" dirty="0"/>
          </a:p>
          <a:p>
            <a:endParaRPr lang="en-US" dirty="0"/>
          </a:p>
        </p:txBody>
      </p:sp>
    </p:spTree>
    <p:extLst>
      <p:ext uri="{BB962C8B-B14F-4D97-AF65-F5344CB8AC3E}">
        <p14:creationId xmlns:p14="http://schemas.microsoft.com/office/powerpoint/2010/main" val="9192863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1933 և 1934 թվականներ</a:t>
            </a:r>
            <a:endParaRPr lang="en-US" dirty="0"/>
          </a:p>
        </p:txBody>
      </p:sp>
      <p:sp>
        <p:nvSpPr>
          <p:cNvPr id="3" name="Content Placeholder 2"/>
          <p:cNvSpPr>
            <a:spLocks noGrp="1"/>
          </p:cNvSpPr>
          <p:nvPr>
            <p:ph idx="1"/>
          </p:nvPr>
        </p:nvSpPr>
        <p:spPr/>
        <p:txBody>
          <a:bodyPr>
            <a:normAutofit fontScale="77500" lnSpcReduction="20000"/>
          </a:bodyPr>
          <a:lstStyle/>
          <a:p>
            <a:r>
              <a:rPr lang="hy-AM" dirty="0"/>
              <a:t> 1933, թիվ 1,կազմին՝  Լենին-Ստալին դիմանկարներ, առաջին էջին՝ Լենինի մանկական դիմանկարը և «Լենինին» մանկական բանաստեղծություն, թիվ 10-ի երկրորդ էջին՝ Լենինի   դիմանկարը, հոկտեմբերի տոնի ամիսն է, երրորդ էջին՝ Ստալինը</a:t>
            </a:r>
            <a:endParaRPr lang="en-US" dirty="0"/>
          </a:p>
          <a:p>
            <a:r>
              <a:rPr lang="hy-AM" dirty="0"/>
              <a:t>1934, թիվ 1, կազմին՝ պիոներները զարդարում են Լենինի և Ստալինի պատից կախված դիմանկարները, երկրորդ էջին՝ Լենինի և Ստալինի կիսադիմանկարները՝ «Տաս տարի առանց Լենինի» հոդվածով, էջ 7-ին՝՝ Լենինը ողջ հասակով, «Փոքրիկ պատմություն» , էջ 15-ում՝ Ստալինի կիսադիմանկարը՝ պրոֆիլը «Ալևելյան Սիբիրի Նոր ՈՒդ գյուղի պիոներների և դպրոցականների նամակը ընկ. Ստալինին» . Այդ գյուղում Ստալինն է ապրել է աքսորված ժամանակ: Դպրոցականները պատմում են Ստալինին, թե ինչքան լավն է իրենց կյանքը, որը նման չէ Ստալինի աքսորի ժամանակի կյանքին: Թիվ 2-ում էջ 2-ում «Հաղթանակների համագումարի» լուսանկարն է՝ Ստալինի գլխավորությամբ, Հոդվածների հասցեատերը փոխվում է: Էջ 4-ում  հոդված կա՝ «Ինչպես զրույց արինք ընկեր Ստալինի հետ», Ստալնի դիմանկարով:  թիվ 5-ում </a:t>
            </a:r>
            <a:r>
              <a:rPr lang="hy-AM" dirty="0" smtClean="0"/>
              <a:t>«Մայիսյան </a:t>
            </a:r>
            <a:r>
              <a:rPr lang="hy-AM" dirty="0"/>
              <a:t>երգ» է՝ վերևում Ստալինի դիմանկարը, որին ողջունում է շքերթը: </a:t>
            </a:r>
            <a:endParaRPr lang="en-US" dirty="0"/>
          </a:p>
        </p:txBody>
      </p:sp>
    </p:spTree>
    <p:extLst>
      <p:ext uri="{BB962C8B-B14F-4D97-AF65-F5344CB8AC3E}">
        <p14:creationId xmlns:p14="http://schemas.microsoft.com/office/powerpoint/2010/main" val="18597917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y-AM" sz="2800" dirty="0" smtClean="0"/>
              <a:t>1935-36թթ․ - Լենինն աստիճանաբար փոխարիվում է Ստալինով․ հրապարակ է մտնում Բերիան։ «Նոր տարին» մտնում է մանկական հանդես</a:t>
            </a:r>
            <a:endParaRPr lang="en-US" sz="2800" dirty="0"/>
          </a:p>
        </p:txBody>
      </p:sp>
      <p:sp>
        <p:nvSpPr>
          <p:cNvPr id="3" name="Content Placeholder 2"/>
          <p:cNvSpPr>
            <a:spLocks noGrp="1"/>
          </p:cNvSpPr>
          <p:nvPr>
            <p:ph idx="1"/>
          </p:nvPr>
        </p:nvSpPr>
        <p:spPr/>
        <p:txBody>
          <a:bodyPr>
            <a:normAutofit fontScale="85000" lnSpcReduction="20000"/>
          </a:bodyPr>
          <a:lstStyle/>
          <a:p>
            <a:r>
              <a:rPr lang="hy-AM" dirty="0"/>
              <a:t>1935, թիվ 1, էջ 20-21 ում՝ Լենինի 3 դիմանկարներ՝ «Վլադիմիր Իլյիչի աշխատանքի ձևերը» հոդվածում:  Թիվ 5, էջ 2, Ստալինի դիմանկարը և «Ընկեր Ստալինի» բանաստեղծությունը, էջ 11-ում՝ Ստալինի դիմանկարը «Մոսկվայի մետրոյի պատմությունը» հոդվածով, </a:t>
            </a:r>
            <a:endParaRPr lang="en-US" dirty="0"/>
          </a:p>
          <a:p>
            <a:r>
              <a:rPr lang="hy-AM" dirty="0"/>
              <a:t>1936, Թիվ 1, Կազմին՝ Լենինի դիմանկարը, առաջին էջին՝ Ստալինն է մի պատանի աղջիկ գրկին, տակը գրած՝ «Շնորհակալություն ընկեր Ստալինին մեր երջանիկ մանկության համար», էջ 7-9-ին՝ պատմություն է Լենինի մասին,   ապա՝ Ստալինի մասին «Մամլյաքաթ» պատմության էջ 10 և 12-ին Ստալինի լուսանկարնեն են. </a:t>
            </a:r>
            <a:r>
              <a:rPr lang="hy-AM" dirty="0">
                <a:solidFill>
                  <a:srgbClr val="00B050"/>
                </a:solidFill>
              </a:rPr>
              <a:t>Ամսագրի նույն համարում Պ.Պոստբիշչևի հոդվածն է, որով առաջարկում է թույլ տալ Նոր տարուն երեխաների համար տոնածառներ զարդարել, և որ մանկական տոնածառը  բուրժուական նախապաշաչմունք չէ: Պոստիշչևի հոդվածի տակ մի երգ է դրված, որի երրորդ քառատողն ասում է՝ «Էսպես էլ լավ Նոր տարի, Լենիկ, Նինել, այ Զարիկ, Դուրս եկեք կլոր պարի, Շուրջը մեր տոնածառի»: </a:t>
            </a:r>
            <a:r>
              <a:rPr lang="hy-AM" dirty="0" smtClean="0">
                <a:solidFill>
                  <a:srgbClr val="00B050"/>
                </a:solidFill>
              </a:rPr>
              <a:t>Կենցաղի </a:t>
            </a:r>
            <a:r>
              <a:rPr lang="hy-AM" dirty="0">
                <a:solidFill>
                  <a:srgbClr val="00B050"/>
                </a:solidFill>
              </a:rPr>
              <a:t>մեւ մտած «Լենիկ», «Նինել» անունները Լենին անունից են, ընդ որում Նինելը՝ աջից ձախ կարդալով Լենին անունն է: </a:t>
            </a:r>
            <a:endParaRPr lang="en-US" dirty="0">
              <a:solidFill>
                <a:srgbClr val="00B050"/>
              </a:solidFill>
            </a:endParaRPr>
          </a:p>
        </p:txBody>
      </p:sp>
    </p:spTree>
    <p:extLst>
      <p:ext uri="{BB962C8B-B14F-4D97-AF65-F5344CB8AC3E}">
        <p14:creationId xmlns:p14="http://schemas.microsoft.com/office/powerpoint/2010/main" val="9916333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59301"/>
            <a:ext cx="10515600" cy="1325563"/>
          </a:xfrm>
        </p:spPr>
        <p:txBody>
          <a:bodyPr>
            <a:normAutofit/>
          </a:bodyPr>
          <a:lstStyle/>
          <a:p>
            <a:r>
              <a:rPr lang="hy-AM" sz="3200" dirty="0" smtClean="0"/>
              <a:t>1936թ․-ից մանուկներին մասնակից են դարձնում քաղաքական բռնությունների հավանությանը</a:t>
            </a:r>
            <a:endParaRPr lang="en-US" sz="3200" dirty="0"/>
          </a:p>
        </p:txBody>
      </p:sp>
      <p:sp>
        <p:nvSpPr>
          <p:cNvPr id="3" name="Content Placeholder 2"/>
          <p:cNvSpPr>
            <a:spLocks noGrp="1"/>
          </p:cNvSpPr>
          <p:nvPr>
            <p:ph idx="1"/>
          </p:nvPr>
        </p:nvSpPr>
        <p:spPr/>
        <p:txBody>
          <a:bodyPr>
            <a:normAutofit fontScale="70000" lnSpcReduction="20000"/>
          </a:bodyPr>
          <a:lstStyle/>
          <a:p>
            <a:r>
              <a:rPr lang="hy-AM" dirty="0"/>
              <a:t>1936թ. թիվ 5-ի առաջին՝ «Մանուկներ՝ մեր կյանքի ծաղիկներ» հոդվածը  բացվում է Մարքս, Էնգելս, Լենին, Ստալին </a:t>
            </a:r>
            <a:r>
              <a:rPr lang="hy-AM" dirty="0" smtClean="0"/>
              <a:t>դիմանկարներով: </a:t>
            </a:r>
            <a:r>
              <a:rPr lang="hy-AM" dirty="0"/>
              <a:t>Թիվ 7-8 համարը բացվում է Բերիայի  դիմանկարով և նրա խորհրդով՝ «Դպրոցականների հերոսությունն ու արիությունը գերազանց սովորելն է</a:t>
            </a:r>
            <a:r>
              <a:rPr lang="hy-AM" dirty="0">
                <a:solidFill>
                  <a:srgbClr val="00B050"/>
                </a:solidFill>
              </a:rPr>
              <a:t>»:  Դպրոցականները դա պարտավոր են անել՝ «գտնվելով մեր սիրելի Ստալինի հոգատարության ներքո, կուսակցության, կառավարության և ամբողջ երկրի աշխատավորության հովանավորության ներքո»:</a:t>
            </a:r>
            <a:r>
              <a:rPr lang="hy-AM" dirty="0"/>
              <a:t> </a:t>
            </a:r>
            <a:r>
              <a:rPr lang="hy-AM" dirty="0" smtClean="0"/>
              <a:t>Այստեղ</a:t>
            </a:r>
            <a:r>
              <a:rPr lang="hy-AM" dirty="0"/>
              <a:t>, անշուշտ, ոչ մի ակնարկ չկա անապաստան երեխաների բանակի մասին: Բայց ահա </a:t>
            </a:r>
            <a:r>
              <a:rPr lang="hy-AM" dirty="0">
                <a:solidFill>
                  <a:srgbClr val="00B050"/>
                </a:solidFill>
              </a:rPr>
              <a:t>5-6 էջերում «Անխնա ոչնչացնել ժողովրդի  զազրելի թշնամիներին» հոդվածն է</a:t>
            </a:r>
            <a:r>
              <a:rPr lang="hy-AM" dirty="0"/>
              <a:t>, որով երեխաները պիտի տեղեկանան, որ «ամբողջ երեք օր տևեց տրոցկիստական-զինովևական տեռորիստական զազրելի ոհմակի դատավարությունը Մոսկվայում: Ժողովրդի թշնամիները, մարդասպանները դատապարտվեցին մահապատժի: </a:t>
            </a:r>
            <a:r>
              <a:rPr lang="hy-AM" b="1" dirty="0"/>
              <a:t>Դատարանի դատավաճիռը դա մեր դատավճիռն է</a:t>
            </a:r>
            <a:r>
              <a:rPr lang="hy-AM" dirty="0"/>
              <a:t>,-ասաց 170 միլինանոց ժողովուրդը. ...Ահա թե ինչ են գրում </a:t>
            </a:r>
            <a:r>
              <a:rPr lang="hy-AM" dirty="0" smtClean="0"/>
              <a:t>պիոներներն </a:t>
            </a:r>
            <a:r>
              <a:rPr lang="hy-AM" dirty="0"/>
              <a:t>իրենց </a:t>
            </a:r>
            <a:r>
              <a:rPr lang="hy-AM" dirty="0" smtClean="0"/>
              <a:t>նամակներում․ </a:t>
            </a:r>
            <a:r>
              <a:rPr lang="hy-AM" dirty="0"/>
              <a:t>«այդպես էլ հարկավոր էր, ամենևին չենք խղճում նրանց»... Թիվ 5 մանկական տան սաները, թվով 70 հոգի, իրենց նամակում ասում են. «նրանք ցանականում էին սպանել մեր հորը՝ Ստալինին  սիրելի ղեկավարներին, բայց մեր փառավոր,մեր սիրելի չեկիստները թույլ չտվին բանդիտներին ի կատար ածել իրենց անարգ ծրագիրը: Բանդիտ ֆաշիստները բռնված և սպանված են: </a:t>
            </a:r>
            <a:r>
              <a:rPr lang="hy-AM" b="1" dirty="0">
                <a:solidFill>
                  <a:srgbClr val="00B050"/>
                </a:solidFill>
              </a:rPr>
              <a:t>Մենք՝ մանուկներս ասում ենք՝ գերագույն դատարանի վճիռը մեր դատավճիռն է</a:t>
            </a:r>
            <a:r>
              <a:rPr lang="hy-AM" dirty="0">
                <a:solidFill>
                  <a:srgbClr val="00B050"/>
                </a:solidFill>
              </a:rPr>
              <a:t>»: </a:t>
            </a:r>
            <a:r>
              <a:rPr lang="hy-AM" dirty="0"/>
              <a:t>Այսպես մանուկները, նույնիսկ այդ մասին ոչինչ </a:t>
            </a:r>
            <a:r>
              <a:rPr lang="hy-AM" dirty="0" smtClean="0"/>
              <a:t>չիմանալով</a:t>
            </a:r>
            <a:r>
              <a:rPr lang="hy-AM" dirty="0"/>
              <a:t>, դառնում էին </a:t>
            </a:r>
            <a:r>
              <a:rPr lang="hy-AM" dirty="0" smtClean="0"/>
              <a:t>հանցակից</a:t>
            </a:r>
          </a:p>
          <a:p>
            <a:endParaRPr lang="en-US" dirty="0"/>
          </a:p>
        </p:txBody>
      </p:sp>
    </p:spTree>
    <p:extLst>
      <p:ext uri="{BB962C8B-B14F-4D97-AF65-F5344CB8AC3E}">
        <p14:creationId xmlns:p14="http://schemas.microsoft.com/office/powerpoint/2010/main" val="37776607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Երեխաների ուղեղն են մտցնում ԽՍՀՄ-ի ստեղծման կեղծ պատմությունը</a:t>
            </a:r>
            <a:endParaRPr lang="en-US" dirty="0"/>
          </a:p>
        </p:txBody>
      </p:sp>
      <p:sp>
        <p:nvSpPr>
          <p:cNvPr id="3" name="Content Placeholder 2"/>
          <p:cNvSpPr>
            <a:spLocks noGrp="1"/>
          </p:cNvSpPr>
          <p:nvPr>
            <p:ph idx="1"/>
          </p:nvPr>
        </p:nvSpPr>
        <p:spPr/>
        <p:txBody>
          <a:bodyPr>
            <a:noAutofit/>
          </a:bodyPr>
          <a:lstStyle/>
          <a:p>
            <a:r>
              <a:rPr lang="hy-AM" sz="3200" dirty="0"/>
              <a:t>1936թ. Թիվ 10-ը՝ հոկտեմբերյան համարը </a:t>
            </a:r>
            <a:r>
              <a:rPr lang="hy-AM" sz="3200" b="1" dirty="0"/>
              <a:t>«Մեր մեծ հայրենիքի 19 տարին է</a:t>
            </a:r>
            <a:r>
              <a:rPr lang="hy-AM" sz="3200" dirty="0"/>
              <a:t>» բացվում է Լենին-Ստալին միացյալ լուսանկարուվ՝ ԽՍՀՄ 11 հանրապետություններից մեկական ներկայացուցչի տողով շարված դիմանկարների վերևում: Երրորդ էջում Ստալինի պատանեկան դիմանկարն է՝ «Ընկ.Ստալինը աշակետական շրջանում՝ Գորում դպրոցում եղած տարիներին» բացատրությամբ: Թիվ 11-ը ներկայացնում է «Հոյակապ հիսնամյակը»  «Մեծ Ստալինի ամենամոտ զինակցի՝ Սերգո Օրջոնոկիձեի»; Ներկայացվում է նրա կյանքի ուղին: </a:t>
            </a:r>
            <a:endParaRPr lang="en-US" sz="3200" dirty="0"/>
          </a:p>
          <a:p>
            <a:r>
              <a:rPr lang="hy-AM" sz="3200" dirty="0"/>
              <a:t>1936թ. թիվ 12 համարում Տիտղոսաթերթին և առաջին էջին Ստալինի դիմանկարներն են: Խորհուրդների 8-րդ, արտակարգ համագումարն է, որին Ստալինը ներկայացնում է ԽՍՀՄ նոր սահմանադրության նախագիծը: Ամսագիրը մանուկներին տեղեկացնում է, որ «Ընկեր Ստալինի տրիբունի վրա երևալը ամբողջ դահլիճը դիմավորում է երկարատև փոթորկալի օվացիայով: Ամբողջ դահլիճը ոտքի է կանգնում: Բոլոր կողմերից հնչում են բացականչություններ՝ «Ուռա~ ընկեր Ստալինին»,   «Կեցցե ~ ընկեր Ստալինը»,   «Կեցցե~ մեծ Ստալինը», «Մեծ հանճար ընկեր Ստալինին ուռռա~», «Փա~ռք ընկեր Ստալինի», «Ռոտ ֆրոնտ»: </a:t>
            </a:r>
            <a:r>
              <a:rPr lang="hy-AM" sz="3200" dirty="0" smtClean="0"/>
              <a:t>էջ 30ին ներկայացվում </a:t>
            </a:r>
            <a:r>
              <a:rPr lang="hy-AM" sz="3200" dirty="0"/>
              <a:t>է Ստալինի ելույթը: Մեծահասակաների համար դա իրականում շատ հետաքրքիր ելույթ է, բայց ի՞նչ անեն երեխաները դրա հետ: </a:t>
            </a:r>
            <a:endParaRPr lang="en-US" sz="3200" dirty="0"/>
          </a:p>
          <a:p>
            <a:r>
              <a:rPr lang="hy-AM" sz="3200" dirty="0"/>
              <a:t>Նա խոսում է այս մասին, որ «1917թ. ԽՍՀՄ ժողովուրդները տապալեցին բուրժուազիային և հաստատեցին պրոլետարիատի դիկտատուրա»:, ինչը  պարզ սուտ է; 1917թ. ԽՍՀՄ չկար, նույնիսկ ԽՍՀՄ ստեղծելու գաղափար չկար: </a:t>
            </a:r>
            <a:endParaRPr lang="en-US" sz="3200" dirty="0"/>
          </a:p>
          <a:p>
            <a:r>
              <a:rPr lang="hy-AM" sz="3200" dirty="0">
                <a:solidFill>
                  <a:srgbClr val="00B050"/>
                </a:solidFill>
              </a:rPr>
              <a:t>Անհասկանալի է, թե Ինչու՞ էր 1936թ. 1920 -21 թթ. խորհրդայնացված Հայաստանի, Ադրբեջանի և Վրաստանի համար ԽՍՀՄ Մեծ հայրենիքի 19-րդ տարին տոն: Սա միայն Ռուսաստանի խորհրդահնացման 19-րդ տարին էր, որից 1918թ: Այսրկովկասի հանրապետություններն իրենց անկախ էին ճանաչել: </a:t>
            </a:r>
            <a:endParaRPr lang="en-US" sz="3200" dirty="0">
              <a:solidFill>
                <a:srgbClr val="00B050"/>
              </a:solidFill>
            </a:endParaRPr>
          </a:p>
        </p:txBody>
      </p:sp>
    </p:spTree>
    <p:extLst>
      <p:ext uri="{BB962C8B-B14F-4D97-AF65-F5344CB8AC3E}">
        <p14:creationId xmlns:p14="http://schemas.microsoft.com/office/powerpoint/2010/main" val="34895097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hy-AM" dirty="0"/>
              <a:t>1937թ. թիվ 1ը բացվում է Լենինի դիմանկարով: Էջ 2-ում մանուկ Լենինի դիմանկարն է և «Վլադիմիր Իլյիչի մանկության օրերից» պատմությունը:  էջ 3-ում </a:t>
            </a:r>
            <a:r>
              <a:rPr lang="hy-AM" dirty="0" smtClean="0"/>
              <a:t>Լենինի </a:t>
            </a:r>
            <a:r>
              <a:rPr lang="hy-AM" dirty="0"/>
              <a:t>մասին բանաստեղծություն է, էջ 4-ում՝ վրացերենից թարգմանվծ «</a:t>
            </a:r>
            <a:r>
              <a:rPr lang="hy-AM" dirty="0">
                <a:solidFill>
                  <a:srgbClr val="00B050"/>
                </a:solidFill>
              </a:rPr>
              <a:t>Երգ Ստալինի մասին», որում ասվում է, որ «մեր երկիրն արևածագը այժմ կոչում է քո անվամբ»: </a:t>
            </a:r>
            <a:r>
              <a:rPr lang="hy-AM" dirty="0"/>
              <a:t>Հաջորդ էջին մի պատմություն է Ստալինի՝ Բաթումում 1901թ. հեղափոխական գործունեության մասին: </a:t>
            </a:r>
            <a:r>
              <a:rPr lang="hy-AM" dirty="0">
                <a:solidFill>
                  <a:srgbClr val="00B050"/>
                </a:solidFill>
              </a:rPr>
              <a:t>7-րդ էջում Բերիայի դիմանկարն է. Նա «պիոներներին և դպրոցականերին» տեղեկացնում է, որ «մեր հայրենիքը նոր՝ 1937-րդ տարին  </a:t>
            </a:r>
            <a:r>
              <a:rPr lang="hy-AM" dirty="0" smtClean="0">
                <a:solidFill>
                  <a:srgbClr val="00B050"/>
                </a:solidFill>
              </a:rPr>
              <a:t>թևակոխեց </a:t>
            </a:r>
            <a:r>
              <a:rPr lang="hy-AM" dirty="0">
                <a:solidFill>
                  <a:srgbClr val="00B050"/>
                </a:solidFill>
              </a:rPr>
              <a:t>ստալինյան Սահմանադրության դրոշի տակ» և առաջարկում է պատրաստ լինել պայքարելու Լենինի ու Ստալինի համար»:  էջ 8-ում «Մեր գյուղի մեծ տոնը» </a:t>
            </a:r>
            <a:r>
              <a:rPr lang="hy-AM" dirty="0" smtClean="0">
                <a:solidFill>
                  <a:srgbClr val="00B050"/>
                </a:solidFill>
              </a:rPr>
              <a:t>պատմվածքն </a:t>
            </a:r>
            <a:r>
              <a:rPr lang="hy-AM" dirty="0"/>
              <a:t>է, որում պատվում է, թե ինչպես էր մի ողջ գյուղի բնակչություն շունչը պահած սպասում ... Ստալինի ձայնին: Այն պիտի հնչեր ռադիոյով:  «Տիրում է խորին լռություն: Նրանք միմյանց հետ խոսում են շշուկով: Նրանց սրտերը բաբախում են ստալինյան երջանկության վառվռուն հույզերով... «սիրտս ուրախությունից ուզում է դուրս թռչել կրծքիցս... Այսօր ես պիտի լսեմ Ստալինի ձայնը, նա պիտի լինի մեր գյուղում, մեր դպրոցում, մեր տանը... սրանից էլ մեծ երջանկություն... Ստալինը պիտի խոսի ու մենք պետք է լսենք նրա ձայնը... Անհամբեր ու երկար սպասումից հետո, խորին լռության մեջ, լսվեց դպրոցի պատի ժամացույցի իրար հաջորդող զարկերը. «Ընկերներ,- տարածվեց համաշխարհային </a:t>
            </a:r>
            <a:r>
              <a:rPr lang="hy-AM" dirty="0" smtClean="0"/>
              <a:t>մեծ </a:t>
            </a:r>
            <a:r>
              <a:rPr lang="hy-AM" dirty="0"/>
              <a:t>առաջնորդի խրոխտ ձայնը». Թվում է ինքը՝ Ստալինը մեր գյուղում է, որ նա կանգնած է մեր դահլիճում, </a:t>
            </a:r>
            <a:r>
              <a:rPr lang="hy-AM" dirty="0" smtClean="0"/>
              <a:t>ամենքի </a:t>
            </a:r>
            <a:r>
              <a:rPr lang="hy-AM" dirty="0"/>
              <a:t>դիմաց, խոսում է բոլորի հետ. </a:t>
            </a:r>
            <a:r>
              <a:rPr lang="hy-AM" dirty="0">
                <a:solidFill>
                  <a:srgbClr val="00B050"/>
                </a:solidFill>
              </a:rPr>
              <a:t>Այդ խնդությանը սահման չկա</a:t>
            </a:r>
            <a:r>
              <a:rPr lang="hy-AM" dirty="0"/>
              <a:t>... »»</a:t>
            </a:r>
            <a:endParaRPr lang="en-US" dirty="0"/>
          </a:p>
        </p:txBody>
      </p:sp>
    </p:spTree>
    <p:extLst>
      <p:ext uri="{BB962C8B-B14F-4D97-AF65-F5344CB8AC3E}">
        <p14:creationId xmlns:p14="http://schemas.microsoft.com/office/powerpoint/2010/main" val="11956238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20000"/>
          </a:bodyPr>
          <a:lstStyle/>
          <a:p>
            <a:r>
              <a:rPr lang="hy-AM" dirty="0"/>
              <a:t>1937-ի 8-րդ համարը բացվում է Եժովի նկարով: Ներքին գործերի և պետական անվտանգության կոմիսարը  պարգևատրվել է Լենինի շքանշանով: «</a:t>
            </a:r>
            <a:r>
              <a:rPr lang="hy-AM" dirty="0">
                <a:solidFill>
                  <a:srgbClr val="00B050"/>
                </a:solidFill>
              </a:rPr>
              <a:t>Ամբողջ երկիրը ջերմորեն ողջունում է Ստալինի զինակից, բոլշևիկյան կուսակցության ամենաանձնվեր զավակ ընկեր Յեժովի պարգևատրումը»,- տեղեկացնում ամսագիրը մանուկներին: </a:t>
            </a:r>
            <a:r>
              <a:rPr lang="hy-AM" dirty="0"/>
              <a:t>Իսկ Յեժովը ելույթով հայտնում է, որ «Կապիտալիստական աշխարհում հետախուզության օրգանները պետական ապարատի ամեաատելի մասն են կազմում աշխատավորական բնակչության լայն  մասսաների համար քանի որ նրանք պաշտպանում են կապիտալիստների՝ տիրող խմբակի շահերը: Մեզ մոտ, ընդհակառակն, հետախուզության  օրգանները պաշտպանում են խորհրդային ժողովրդի </a:t>
            </a:r>
            <a:r>
              <a:rPr lang="hy-AM" dirty="0" smtClean="0"/>
              <a:t>շահերը; </a:t>
            </a:r>
            <a:r>
              <a:rPr lang="hy-AM" dirty="0"/>
              <a:t>ՈՒստի նրանք վայելում են խորհրդային ամբողջ ժողովրդի արժանի հարգանքը, արժանի սերը: </a:t>
            </a:r>
            <a:endParaRPr lang="en-US" dirty="0"/>
          </a:p>
          <a:p>
            <a:r>
              <a:rPr lang="hy-AM" dirty="0"/>
              <a:t>Այս համարում շարունակում է տպագրվել Գեորգի Լեոնիձեի «Ստալին» պոեմի հայերեն թարգմանված առաջին մասի «Մանկություն և պատանեկություն» հատվածը. </a:t>
            </a:r>
            <a:endParaRPr lang="en-US" dirty="0"/>
          </a:p>
          <a:p>
            <a:endParaRPr lang="en-US" dirty="0"/>
          </a:p>
        </p:txBody>
      </p:sp>
    </p:spTree>
    <p:extLst>
      <p:ext uri="{BB962C8B-B14F-4D97-AF65-F5344CB8AC3E}">
        <p14:creationId xmlns:p14="http://schemas.microsoft.com/office/powerpoint/2010/main" val="32613632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Հոկտեմբերի տոնը՝ </a:t>
            </a:r>
            <a:endParaRPr lang="en-US" dirty="0"/>
          </a:p>
        </p:txBody>
      </p:sp>
      <p:sp>
        <p:nvSpPr>
          <p:cNvPr id="3" name="Content Placeholder 2"/>
          <p:cNvSpPr>
            <a:spLocks noGrp="1"/>
          </p:cNvSpPr>
          <p:nvPr>
            <p:ph idx="1"/>
          </p:nvPr>
        </p:nvSpPr>
        <p:spPr/>
        <p:txBody>
          <a:bodyPr>
            <a:normAutofit fontScale="92500" lnSpcReduction="20000"/>
          </a:bodyPr>
          <a:lstStyle/>
          <a:p>
            <a:r>
              <a:rPr lang="hy-AM" dirty="0"/>
              <a:t>1937-ի թիվ 9-րդ համարում Ստալինի պատանեկան հասակում գրած բանաստեղծություններն են , արտատպված «Իվերիա» լրագրի 1895թ. 22 սեպտեմբերի, թիվ 203-ից: </a:t>
            </a:r>
            <a:endParaRPr lang="en-US" dirty="0"/>
          </a:p>
          <a:p>
            <a:r>
              <a:rPr lang="hy-AM" dirty="0"/>
              <a:t>Տպագրված է մի ղազախ մայրիկի մի օրորոցային, որում մայրը որդուն երգում  է, որ նա հարազատ Ստալինի գրկի մեջ է,  և որ նրա մասին հարազատ հորից շատ Ստալինն է միշտ մտածում, և որ մեր հարազատ խորհրդային իշխանության օրով Ստալինը բերել է խինդ ու բերկրանք, պայծառ օրեր, երջանիկ կյանք; </a:t>
            </a:r>
            <a:endParaRPr lang="en-US" dirty="0"/>
          </a:p>
          <a:p>
            <a:r>
              <a:rPr lang="hy-AM" dirty="0"/>
              <a:t>Համարյա բոլոր էջերում Ստալին կա՝ «լենինյան-ստալինյան կոմերիտմիություն», «ստալինյան ցուցմունքներ», «առաջնորդ և մեծ ուսուցիչ Ստալին», «հարազատ ու սիրելի ընկեր Ստալին», «ստալինյան Սահմանադրությունն ապահովել է աշխատանքով», «Մեծ ստալինյան Սահմանադրություն», </a:t>
            </a:r>
            <a:endParaRPr lang="en-US" dirty="0"/>
          </a:p>
        </p:txBody>
      </p:sp>
    </p:spTree>
    <p:extLst>
      <p:ext uri="{BB962C8B-B14F-4D97-AF65-F5344CB8AC3E}">
        <p14:creationId xmlns:p14="http://schemas.microsoft.com/office/powerpoint/2010/main" val="1792186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Մեծ Հոկտեմբերի հաղթանակի 20-րդ տարին</a:t>
            </a:r>
            <a:endParaRPr lang="en-US" dirty="0"/>
          </a:p>
        </p:txBody>
      </p:sp>
      <p:sp>
        <p:nvSpPr>
          <p:cNvPr id="3" name="Content Placeholder 2"/>
          <p:cNvSpPr>
            <a:spLocks noGrp="1"/>
          </p:cNvSpPr>
          <p:nvPr>
            <p:ph idx="1"/>
          </p:nvPr>
        </p:nvSpPr>
        <p:spPr/>
        <p:txBody>
          <a:bodyPr>
            <a:normAutofit fontScale="62500" lnSpcReduction="20000"/>
          </a:bodyPr>
          <a:lstStyle/>
          <a:p>
            <a:r>
              <a:rPr lang="hy-AM" dirty="0"/>
              <a:t>1937-ի 10-րդ՝ հոկեմբերյան համարը սկսվում է Մեծ Հոկտեմբերի հաղթանակի 20-ամյակով և, իհարկե, առաջին էջին Լենինի դիմանկարն է, երկրորդ էջին՝ Ստալինի դիմանկարը, երրորդ էջին՝ Բերիայի դիմանկարը, չորրոդ էջին՝ կրկին Ստալինի. Հաջորոդում է «Քսանամյա հայրենիքիս» բանաստեղխությունը, որում </a:t>
            </a:r>
            <a:endParaRPr lang="en-US" dirty="0"/>
          </a:p>
          <a:p>
            <a:r>
              <a:rPr lang="hy-AM" dirty="0">
                <a:solidFill>
                  <a:srgbClr val="00B050"/>
                </a:solidFill>
              </a:rPr>
              <a:t>Պատմական այս վսեմ,  մեծ օրին, </a:t>
            </a:r>
            <a:endParaRPr lang="en-US" dirty="0">
              <a:solidFill>
                <a:srgbClr val="00B050"/>
              </a:solidFill>
            </a:endParaRPr>
          </a:p>
          <a:p>
            <a:r>
              <a:rPr lang="hy-AM" dirty="0">
                <a:solidFill>
                  <a:srgbClr val="00B050"/>
                </a:solidFill>
              </a:rPr>
              <a:t>Խնդությամբ մի անափ, սրտալի</a:t>
            </a:r>
            <a:endParaRPr lang="en-US" dirty="0">
              <a:solidFill>
                <a:srgbClr val="00B050"/>
              </a:solidFill>
            </a:endParaRPr>
          </a:p>
          <a:p>
            <a:r>
              <a:rPr lang="hy-AM" dirty="0">
                <a:solidFill>
                  <a:srgbClr val="00B050"/>
                </a:solidFill>
              </a:rPr>
              <a:t>Թռչում են մտքերը բոլորիս</a:t>
            </a:r>
            <a:endParaRPr lang="en-US" dirty="0">
              <a:solidFill>
                <a:srgbClr val="00B050"/>
              </a:solidFill>
            </a:endParaRPr>
          </a:p>
          <a:p>
            <a:r>
              <a:rPr lang="hy-AM" dirty="0">
                <a:solidFill>
                  <a:srgbClr val="00B050"/>
                </a:solidFill>
              </a:rPr>
              <a:t>Դեպի քեզ, հանճարեղ Ստալին: </a:t>
            </a:r>
            <a:endParaRPr lang="en-US" dirty="0">
              <a:solidFill>
                <a:srgbClr val="00B050"/>
              </a:solidFill>
            </a:endParaRPr>
          </a:p>
          <a:p>
            <a:r>
              <a:rPr lang="hy-AM" dirty="0"/>
              <a:t>Սրան Հաջորդում է «ընկերներ Ստալինի և Վորոշիլովի» լուսանկարի էջը: </a:t>
            </a:r>
            <a:endParaRPr lang="en-US" dirty="0"/>
          </a:p>
          <a:p>
            <a:r>
              <a:rPr lang="hy-AM" dirty="0"/>
              <a:t>Ամսագիրը մանուկներին հավաստիացնում է, որ «Տասնմեկ եղբայրական սոցիալիստական հանրապետություն, ազգային բարեկամության Ստալինյան ընտանիքում, բարձր պահած Ստալինյան Սահմանադրության փառավոր և վեհ դրոշը, կառուցում են կոմունիստական հասարակություն... Այժմ նախապատրաստվում ենք ԽՍՀՄ Գերագույն խորհրդի ընտրություններին: Մեր ժողովրդի առաջին թեկնածուն ... մեր հայր Ստալինն է»: </a:t>
            </a:r>
            <a:endParaRPr lang="en-US" dirty="0"/>
          </a:p>
          <a:p>
            <a:r>
              <a:rPr lang="hy-AM" dirty="0"/>
              <a:t>Տպագրված է «Ստալինը մանկության ժամանակ» լուսանկարը: </a:t>
            </a:r>
            <a:endParaRPr lang="en-US" dirty="0"/>
          </a:p>
          <a:p>
            <a:r>
              <a:rPr lang="hy-AM" dirty="0"/>
              <a:t>Տպագրված են «Ժողովրդական երգեր Մեծ Ստալինի մասին»</a:t>
            </a:r>
            <a:endParaRPr lang="en-US" dirty="0"/>
          </a:p>
        </p:txBody>
      </p:sp>
    </p:spTree>
    <p:extLst>
      <p:ext uri="{BB962C8B-B14F-4D97-AF65-F5344CB8AC3E}">
        <p14:creationId xmlns:p14="http://schemas.microsoft.com/office/powerpoint/2010/main" val="37418252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y-AM" dirty="0" smtClean="0"/>
              <a:t>1938-ի 1-ին համարը ներկայացնում է Նոր Տարվա տոնը դպրոցներում․ տոնածառը դպրոց է մտել </a:t>
            </a:r>
            <a:endParaRPr lang="en-US" dirty="0"/>
          </a:p>
        </p:txBody>
      </p:sp>
      <p:sp>
        <p:nvSpPr>
          <p:cNvPr id="3" name="Content Placeholder 2"/>
          <p:cNvSpPr>
            <a:spLocks noGrp="1"/>
          </p:cNvSpPr>
          <p:nvPr>
            <p:ph idx="1"/>
          </p:nvPr>
        </p:nvSpPr>
        <p:spPr/>
        <p:txBody>
          <a:bodyPr>
            <a:normAutofit fontScale="62500" lnSpcReduction="20000"/>
          </a:bodyPr>
          <a:lstStyle/>
          <a:p>
            <a:r>
              <a:rPr lang="hy-AM" dirty="0" smtClean="0"/>
              <a:t>լեցուն </a:t>
            </a:r>
            <a:r>
              <a:rPr lang="hy-AM" dirty="0"/>
              <a:t>է Լենիով՝ առաջին էջին՝ Լենինի մեծ դիմանկարը, , հաջորդ էջին՝ Լենին-Ստալին միասին, տպագրված են Լենինի մասին յոթ բանաստեղծություն, ծավալուն նյութ՝ Ուլյանով ընտանիքի և Լենինի մասին, մի քանի պատմվածք՝ Լենինին տեսնելու երազանքների մասին, ապա </a:t>
            </a:r>
            <a:r>
              <a:rPr lang="hy-AM" dirty="0" smtClean="0"/>
              <a:t>մի </a:t>
            </a:r>
            <a:r>
              <a:rPr lang="hy-AM" dirty="0"/>
              <a:t>ակնարկ կա Լենինի և Ստալինի համատեղ աշխատանքի մասին</a:t>
            </a:r>
            <a:r>
              <a:rPr lang="hy-AM" dirty="0">
                <a:solidFill>
                  <a:srgbClr val="00B050"/>
                </a:solidFill>
              </a:rPr>
              <a:t>, ներկայացված է մի նկարագրություն՝ «Խորհրդային տոնածառը Թբիլիսի դպրոցներում»: Սա քծնանքի շեդեվր է . Թիֆլիսի «26-ի թատրոնում» հավաքվում են դպրոցների գերազանցիկ աշկերտներն ու նրնաց ծնողները. Թատրոնը զարդարված է «մեր առաջնորդների մեծադիր նկարներով»: Բացվում է վարագույրը. Վարող շնորհավորում է հավաքվածների նոր տարին և բացականչում՝ «Կեցցե համաշխարհային պրոլետարիատի առաջնորդ, ամբողջ խորհրդային միության պատգամավոր մեծ Ստալինը: Մեծ Ստալինի անունը 1300 հանդիսատեսներն ընդունում են բուռն ծափահարություններով ու կեցցեներով. Տեղերց լսվում են «Շնորհակալություն ընկեր Ստալինին երջանիկ պատանեկության համար», «Կեցցե մեծ Ստալինի հավատարիմ աշակերտ, մեր սիրելի Լ.Պ.Բերիան»&lt; «Կեցցե անվտանգության ժողկոմ ընկեր Եժովը, որը Խորհրդային միությունը մաքրում է անհարազատ տարրերից»:  «Հունվարի 1-ին վրացական 24-րդ դպրոցն էին հավաքվել կայտառ պատանի պիոներն ու դպրոցականները. Դպրոցը զարդարված էր մեծ Ստալինի ու նրա զինակիցների մեծադիր նկարներով:  Կարմիր կտորի վրա գրված էր «Շնորհակալություն </a:t>
            </a:r>
            <a:r>
              <a:rPr lang="hy-AM" b="1" dirty="0">
                <a:solidFill>
                  <a:srgbClr val="00B050"/>
                </a:solidFill>
              </a:rPr>
              <a:t>ընկեր Ստալինին ուրախ ու երջանիկ պատանեկության համար»</a:t>
            </a:r>
            <a:r>
              <a:rPr lang="hy-AM" dirty="0">
                <a:solidFill>
                  <a:srgbClr val="00B050"/>
                </a:solidFill>
              </a:rPr>
              <a:t>: Ժամը 1-ին դպրոցի դիրեկտոր ընկ. Ճինճարիձեն բաց է անում հանդեսը՝ </a:t>
            </a:r>
            <a:r>
              <a:rPr lang="hy-AM" b="1" dirty="0">
                <a:solidFill>
                  <a:srgbClr val="00B050"/>
                </a:solidFill>
              </a:rPr>
              <a:t>շնորհակալություն հայտնելով  մեծ Ստալինի  հավատարիմ զինակից ընկեր Բերիային</a:t>
            </a:r>
            <a:r>
              <a:rPr lang="hy-AM" dirty="0">
                <a:solidFill>
                  <a:srgbClr val="00B050"/>
                </a:solidFill>
              </a:rPr>
              <a:t>»... «Մեզ համար մեծ Ստալինն ու նրա զինակից  ընկեր Բերիան ստեղծել են բոլոր հարմարությունները, որ մենք սովորենք գերազանց... »</a:t>
            </a:r>
            <a:endParaRPr lang="en-US" dirty="0">
              <a:solidFill>
                <a:srgbClr val="00B050"/>
              </a:solidFill>
            </a:endParaRPr>
          </a:p>
        </p:txBody>
      </p:sp>
    </p:spTree>
    <p:extLst>
      <p:ext uri="{BB962C8B-B14F-4D97-AF65-F5344CB8AC3E}">
        <p14:creationId xmlns:p14="http://schemas.microsoft.com/office/powerpoint/2010/main" val="20927926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y-AM" dirty="0"/>
              <a:t>Թբիլիսիի թիվ 40 դպրոցը հունվարի 2-ին դահլիճը զարդարել էր մեր սիրելի առաջնորդների նկարներով և շքեղ տոնածառով: Հանդեսն սկսվեց աղմկային նվագախումբը երգելով «Ջան Ստալին» երգը... Ստալինի անունը լսելով, հանդիսականները բուռն օվացիա կամզմակերպեցին ի պատիվ առաջնորդի: </a:t>
            </a:r>
            <a:endParaRPr lang="en-US" dirty="0"/>
          </a:p>
          <a:p>
            <a:r>
              <a:rPr lang="hy-AM" dirty="0"/>
              <a:t>Նույնն է Թբիլիսիի թիվ 62 ռուսական դպրոցի տոնածառի հանդեսի ընթացքի նկարագրությունը՝ ընկեր Ստալինի </a:t>
            </a:r>
            <a:r>
              <a:rPr lang="hy-AM" dirty="0" smtClean="0"/>
              <a:t>շնորհակալություններով</a:t>
            </a:r>
          </a:p>
          <a:p>
            <a:endParaRPr lang="hy-AM" dirty="0"/>
          </a:p>
          <a:p>
            <a:endParaRPr lang="hy-AM" dirty="0" smtClean="0"/>
          </a:p>
          <a:p>
            <a:endParaRPr lang="hy-AM" dirty="0"/>
          </a:p>
          <a:p>
            <a:endParaRPr lang="en-US" dirty="0"/>
          </a:p>
        </p:txBody>
      </p:sp>
    </p:spTree>
    <p:extLst>
      <p:ext uri="{BB962C8B-B14F-4D97-AF65-F5344CB8AC3E}">
        <p14:creationId xmlns:p14="http://schemas.microsoft.com/office/powerpoint/2010/main" val="383614339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Հայաստանի Պիոներ ամսագիր</a:t>
            </a:r>
            <a:endParaRPr lang="en-US" dirty="0"/>
          </a:p>
        </p:txBody>
      </p:sp>
      <p:sp>
        <p:nvSpPr>
          <p:cNvPr id="3" name="Content Placeholder 2"/>
          <p:cNvSpPr>
            <a:spLocks noGrp="1"/>
          </p:cNvSpPr>
          <p:nvPr>
            <p:ph idx="1"/>
          </p:nvPr>
        </p:nvSpPr>
        <p:spPr/>
        <p:txBody>
          <a:bodyPr/>
          <a:lstStyle/>
          <a:p>
            <a:r>
              <a:rPr lang="hy-AM" dirty="0" smtClean="0"/>
              <a:t>1926թ․ հունվարի համարը Նոր տարվա հետ կապված ոչինչ չունի</a:t>
            </a:r>
          </a:p>
          <a:p>
            <a:r>
              <a:rPr lang="hy-AM" dirty="0" smtClean="0"/>
              <a:t>1928թ․ հունվարյան համարը նույնպես ոչինչ չունի Նոր տարվա մասին, կարմիր գվարդիականներ են, Լենինը, խորհուրդներ՝ դպրոցներում Մաքսիմ Գորկուն նվիրված երեկույթ-ցերեկույթներ կազմակերպելու, ընկեր Ֆրունզեի պատգամը երեխաներին․․․</a:t>
            </a:r>
          </a:p>
          <a:p>
            <a:endParaRPr lang="hy-AM" dirty="0" smtClean="0"/>
          </a:p>
          <a:p>
            <a:endParaRPr lang="hy-AM" dirty="0"/>
          </a:p>
          <a:p>
            <a:r>
              <a:rPr lang="hy-AM" dirty="0" smtClean="0"/>
              <a:t>Ամսագրի տպագրությունն ընդհատվում է մինչև 1951թ․</a:t>
            </a:r>
            <a:endParaRPr lang="en-US" dirty="0"/>
          </a:p>
        </p:txBody>
      </p:sp>
    </p:spTree>
    <p:extLst>
      <p:ext uri="{BB962C8B-B14F-4D97-AF65-F5344CB8AC3E}">
        <p14:creationId xmlns:p14="http://schemas.microsoft.com/office/powerpoint/2010/main" val="28522715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Հայաստանի Պիոներ կանչ թերթ</a:t>
            </a:r>
            <a:endParaRPr lang="en-US" dirty="0"/>
          </a:p>
        </p:txBody>
      </p:sp>
      <p:sp>
        <p:nvSpPr>
          <p:cNvPr id="3" name="Content Placeholder 2"/>
          <p:cNvSpPr>
            <a:spLocks noGrp="1"/>
          </p:cNvSpPr>
          <p:nvPr>
            <p:ph idx="1"/>
          </p:nvPr>
        </p:nvSpPr>
        <p:spPr/>
        <p:txBody>
          <a:bodyPr>
            <a:normAutofit fontScale="85000" lnSpcReduction="20000"/>
          </a:bodyPr>
          <a:lstStyle/>
          <a:p>
            <a:r>
              <a:rPr lang="hy-AM" dirty="0" smtClean="0"/>
              <a:t>1925թ․ մինչև 1936թ․ Նոր տարվա մասին ոչինչ չկա, զանազան մակարդակների համագումարներ են, Լենին, լենին՝ մակություն, Լենինը մանուկների մասին ևլ</a:t>
            </a:r>
          </a:p>
          <a:p>
            <a:r>
              <a:rPr lang="hy-AM" dirty="0" smtClean="0"/>
              <a:t>1937թ․ հունվարի 6-ի համարում «Երջանիկների տոնածառը» նկարն է, որի տակ երկու հոդված, մեկը, թե ինչպես հունվարի 3-ին Քաղաքային շրջանի պիոներն ու դպրոցականները ուրխ տոնածառի հանդեսից հետո 6-րդ Գ դասարանի «Բերիայի անվան ջոկատի» պիոներները գնացին ընկեր Ամատունու տոնը շնորհավորելու, իսկ մյուսը շնորհավորական ուղերձ է Քաղաքային շրջանի երեխաների կողմից «Շնորհավոր քո Նոր տարին, մեր հարազատ, մեր թանկագին Ստալին»-ին։ Հոդվածագիրը գրում է, որ տոնածառի հանդեսին բեմի ճակատից «նայում է նա՛, Խորհրդային և ամբողջ աշխարհի աշխատավորների և նրանց երեխաների ամենասիրելի, ամենաթանկագին, ամենամեծ մարդը՝ առաջնորդ Ստալինը, գրկած մի փոքրիկ աղջկա։ Մեծադիր նկարի երկու կողմերից բարձրանում են կարծես թարմ վարդերի հոյակապ վազերը, որպես կենդանի ծաղիկներ՛։ </a:t>
            </a:r>
            <a:endParaRPr lang="en-US" dirty="0"/>
          </a:p>
        </p:txBody>
      </p:sp>
    </p:spTree>
    <p:extLst>
      <p:ext uri="{BB962C8B-B14F-4D97-AF65-F5344CB8AC3E}">
        <p14:creationId xmlns:p14="http://schemas.microsoft.com/office/powerpoint/2010/main" val="24751949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Հայաստանի Պիոներ կանչ, 1937թ․ հունվարի 6</a:t>
            </a:r>
            <a:endParaRPr lang="en-US" dirty="0"/>
          </a:p>
        </p:txBody>
      </p:sp>
      <p:sp>
        <p:nvSpPr>
          <p:cNvPr id="3" name="Content Placeholder 2"/>
          <p:cNvSpPr>
            <a:spLocks noGrp="1"/>
          </p:cNvSpPr>
          <p:nvPr>
            <p:ph idx="1"/>
          </p:nvPr>
        </p:nvSpPr>
        <p:spPr/>
        <p:txBody>
          <a:bodyPr>
            <a:normAutofit lnSpcReduction="10000"/>
          </a:bodyPr>
          <a:lstStyle/>
          <a:p>
            <a:r>
              <a:rPr lang="hy-AM" dirty="0" smtClean="0"/>
              <a:t>Տոնածառի հանդեսին խոսում է Ձմեռ պապը՝ ողջույններ ու նվերներ բերած, «եվ երբ նա բացականչում է «Իմ սիրելի մանկիկներ, ինչ ուրխ է մեր կյանքը, և այդ ո՞վ է մեզ տվել․․․», բացականչությունները թնդում են՝ «Ստա՜-լի՜-նը, Ստա՜-լի՜-նը, թանկագին Ստալլի՛նը », եվ բացականչյունները հրճավանքով լցնում են միլիոնների սրտերը»․․․  «հարյուչրավոր երեխաներ անսահման ցնծությունը սրտերում, անչափ սիրով դիմում են նրան՝ մեծ առաջնորդ ընկ․Ստալինին․ «Շնորհակալությու՜ն երջանիկ տարիների և նոր, էլ ավելի երջանիկ տարվա համար, մեր բերկրալից կյանքի համար․․․ Շնորհավոր քո Նոր տարին, մեր հարազատ, մեր թանկագին Ստալին»։ Հոդվածի հեղինակը Գուրգեն Բորյանն է։ </a:t>
            </a:r>
            <a:endParaRPr lang="en-US" dirty="0"/>
          </a:p>
        </p:txBody>
      </p:sp>
    </p:spTree>
    <p:extLst>
      <p:ext uri="{BB962C8B-B14F-4D97-AF65-F5344CB8AC3E}">
        <p14:creationId xmlns:p14="http://schemas.microsoft.com/office/powerpoint/2010/main" val="7405690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1938թ․, հունվարի 1</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hy-AM" dirty="0" smtClean="0"/>
              <a:t>«Շնորհավոր քո Նոր տարին, մեր թանկագին Ստալին»,- տոնածառի շուրջ խմբված մեր երջանիկ երեխաներից, Նոր տարվա երգ՝ «Ստալինի բալիկներն ենք, Գերազանցիկ, կարգապահ, Մեզ պես խելոք, լավ սովորող, Ուրիշ ոչ մի տեղ չկա։  Եկենք գորչենք մենք սրտալի, Շնորհավոր Նոր տարի, Կեցցես, կեցցես, հայր Ստալին, Մունուկների սիրելին»; </a:t>
            </a:r>
          </a:p>
          <a:p>
            <a:pPr marL="0" indent="0">
              <a:buNone/>
            </a:pPr>
            <a:r>
              <a:rPr lang="hy-AM" dirty="0" smtClean="0"/>
              <a:t>Անմիջապես հետո «Նոր տարին» անունով մի հոդված է, որը պատմում է, որ «կապիտալի աշխարհի երեխաները Նոր տարվան սարսափով են դիմավորում, որովհետև այնտեղ Նոր տարին բերում է սով, գործազրկություն, աղքատություն, համաճարակ․․․ միմիայն մեր երկրում՝ սոցիալիզմի երկրում է, որ ժողովուրդը, երեխաները ցնծությամբ են դիմավորում Նոր տարվան, որովհետև մեր երկիրը հաղթանակից-հաղթանակ է տանում լենինյան-ստալինյան մեծ կուսակցությունը, ժողովուրդների առաջնորդ մեծ ՍՏԱԼԻՆԸ»</a:t>
            </a:r>
            <a:endParaRPr lang="en-US" dirty="0"/>
          </a:p>
        </p:txBody>
      </p:sp>
    </p:spTree>
    <p:extLst>
      <p:ext uri="{BB962C8B-B14F-4D97-AF65-F5344CB8AC3E}">
        <p14:creationId xmlns:p14="http://schemas.microsoft.com/office/powerpoint/2010/main" val="12978784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1939թ․, հունվարի 1</a:t>
            </a:r>
            <a:endParaRPr lang="en-US" dirty="0"/>
          </a:p>
        </p:txBody>
      </p:sp>
      <p:sp>
        <p:nvSpPr>
          <p:cNvPr id="3" name="Content Placeholder 2"/>
          <p:cNvSpPr>
            <a:spLocks noGrp="1"/>
          </p:cNvSpPr>
          <p:nvPr>
            <p:ph idx="1"/>
          </p:nvPr>
        </p:nvSpPr>
        <p:spPr/>
        <p:txBody>
          <a:bodyPr/>
          <a:lstStyle/>
          <a:p>
            <a:r>
              <a:rPr lang="hy-AM" dirty="0" smtClean="0"/>
              <a:t>Առաջին էջը բացվում է «Շնորհավոր քո Նոր տարին, մեր թանկագին հայր Ստալին» տողով</a:t>
            </a:r>
            <a:endParaRPr lang="hy-AM" dirty="0"/>
          </a:p>
          <a:p>
            <a:pPr marL="0" indent="0">
              <a:buNone/>
            </a:pPr>
            <a:r>
              <a:rPr lang="hy-AM" dirty="0" smtClean="0"/>
              <a:t>Թերթը պատմում է 1938թ․ նվաճումների և հաղթանակների մասին․․․ Վահագն Դավթյանի «Եղեվնի» բանաստեղծությունն է, նկարագրում է անտառից բերվող և մեր կյանքը տոնածառի ձևով զարդարող եղեվնու հրաշալիքները և ավարտում տողերով «Ու ողջ գիշեր կթնդան Մանուկները բյուր, Նրանց կրծքից կցայտի Խնդության աղբյուր։ Ու կերգեն նրանք ջերմ, Սիրով կաթոգին, Երջանկություն պարգևող Մեծ Ստալինին։ Հետո գիշերը կապույտ Կտանի լռին, Եվ աշխարհին մեր խնդուն Կիջնի Նոր տարին․․․»;</a:t>
            </a:r>
            <a:endParaRPr lang="en-US" dirty="0"/>
          </a:p>
        </p:txBody>
      </p:sp>
    </p:spTree>
    <p:extLst>
      <p:ext uri="{BB962C8B-B14F-4D97-AF65-F5344CB8AC3E}">
        <p14:creationId xmlns:p14="http://schemas.microsoft.com/office/powerpoint/2010/main" val="20305880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1939թ․, հունվարի 1</a:t>
            </a:r>
            <a:endParaRPr lang="en-US" dirty="0"/>
          </a:p>
        </p:txBody>
      </p:sp>
      <p:sp>
        <p:nvSpPr>
          <p:cNvPr id="3" name="Content Placeholder 2"/>
          <p:cNvSpPr>
            <a:spLocks noGrp="1"/>
          </p:cNvSpPr>
          <p:nvPr>
            <p:ph idx="1"/>
          </p:nvPr>
        </p:nvSpPr>
        <p:spPr/>
        <p:txBody>
          <a:bodyPr>
            <a:normAutofit fontScale="92500" lnSpcReduction="10000"/>
          </a:bodyPr>
          <a:lstStyle/>
          <a:p>
            <a:r>
              <a:rPr lang="hy-AM" dirty="0" smtClean="0"/>
              <a:t>Այնուհետև թերթը տեղեկացնում է, որ «Ցերևանի Ժողկրթբաժնի նախաձեռնությամը, ամսի 2-ին, քաղաքի դպրոցներից 40 գերազանցիկ պիոներ... դպրոցականներ մեկնում են ժողովուրդների մեծ առաջնորդ ընկ. Ստալինի ծնընդավայր Գորի քաղաքը: Յերջանիկ դպրոցականնե Գորիում կտեսնեն այն տունը, վորտեղ ծնվել ընկ. Ստալինը, կմասնակ. ցեն Թրիլիսիի դպրոցական_ ների տոնածառերին և կշնորհավորեն նրանց նոր տաքին, կտեսնեն ընկ. Ստալի նի կազմակերպած գաղտնի տպարանը և պատմական մի շարք վայրեր»</a:t>
            </a:r>
            <a:endParaRPr lang="hy-AM" dirty="0"/>
          </a:p>
          <a:p>
            <a:r>
              <a:rPr lang="hy-AM" dirty="0" smtClean="0"/>
              <a:t>Երեխաների անուններից տպագրված են փոքրիկ պատմություններ, թե ինչքան երջանիկ են երեխաները, և դրանք ավարտվում են «Շնորհակալություն եմ հայտնում հայր Ստալինին ուրախ և երջանիկ կյանքի համար»</a:t>
            </a:r>
            <a:endParaRPr lang="en-US" dirty="0"/>
          </a:p>
        </p:txBody>
      </p:sp>
    </p:spTree>
    <p:extLst>
      <p:ext uri="{BB962C8B-B14F-4D97-AF65-F5344CB8AC3E}">
        <p14:creationId xmlns:p14="http://schemas.microsoft.com/office/powerpoint/2010/main" val="91351013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1939թ․, հունվարի 1</a:t>
            </a:r>
            <a:endParaRPr lang="en-US" dirty="0"/>
          </a:p>
        </p:txBody>
      </p:sp>
      <p:sp>
        <p:nvSpPr>
          <p:cNvPr id="3" name="Content Placeholder 2"/>
          <p:cNvSpPr>
            <a:spLocks noGrp="1"/>
          </p:cNvSpPr>
          <p:nvPr>
            <p:ph idx="1"/>
          </p:nvPr>
        </p:nvSpPr>
        <p:spPr/>
        <p:txBody>
          <a:bodyPr/>
          <a:lstStyle/>
          <a:p>
            <a:pPr marL="0" indent="0">
              <a:buNone/>
            </a:pPr>
            <a:r>
              <a:rPr lang="hy-AM" dirty="0" smtClean="0"/>
              <a:t>Մեկ այլ հոդվածով Ավետիք Իսհակայանը պատմում է, թե ինչպես Փարիզում եղած ժամանակ մի խումբ մարդանցով գնացել են շքեղ ռեստորանում նշելու Նոր տարվա գալուստը, նկարագրում է շքեղությունը, դահլիճում տիրող ուրախությունը և ապա՝ դռան կողմից շքեղությունը վայելողների նախանձով նայող աղքատներին, հատկապես երեխաներին, որոնցից մեկին հարուսներից մեկը նույնիսկ հարվածել է ․․․․</a:t>
            </a:r>
          </a:p>
          <a:p>
            <a:pPr marL="0" indent="0">
              <a:buNone/>
            </a:pPr>
            <a:r>
              <a:rPr lang="hy-AM" dirty="0">
                <a:solidFill>
                  <a:srgbClr val="00B050"/>
                </a:solidFill>
              </a:rPr>
              <a:t> </a:t>
            </a:r>
            <a:r>
              <a:rPr lang="hy-AM" dirty="0" smtClean="0">
                <a:solidFill>
                  <a:srgbClr val="00B050"/>
                </a:solidFill>
              </a:rPr>
              <a:t>1938-39թթ․ ԽՍՀՄ-ում կոլխոզներից «մի բուռ հասկ» տուն տանող կանանց  ձերբակալում, աքսորում կամ ազատազրկում էին-Հ․Խ</a:t>
            </a:r>
            <a:r>
              <a:rPr lang="hy-AM" dirty="0" smtClean="0"/>
              <a:t>․  </a:t>
            </a:r>
            <a:endParaRPr lang="en-US" dirty="0"/>
          </a:p>
        </p:txBody>
      </p:sp>
    </p:spTree>
    <p:extLst>
      <p:ext uri="{BB962C8B-B14F-4D97-AF65-F5344CB8AC3E}">
        <p14:creationId xmlns:p14="http://schemas.microsoft.com/office/powerpoint/2010/main" val="33371347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1940թ․, հունվարի 1</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hy-AM" dirty="0" smtClean="0"/>
              <a:t>«Շնորհավոր ձեր նոր տարին, բանկագին յերեխանե՛ր: Հոյակապ հաղթանակներով լի, 1939 թվականն անցավ: Անցած տարում, խորհրդային ժու զովուրդը, Լենինի-Ստալինի մեծ կուսակցության ղեկավարությամբ, կոմունիզմի կառուցման մեծ գոր... ծում վիթխարի հաղթանակներ ձեռք բերեց: 1939 թվականը լի յե նշանավոր դեպքերով․․․    Սեպտեմբերի 17-ին, խորհրդային հզոր ժողովրդի կամքով, խորհրդային կառավարության կամքով, Հերոսական Կարմիր բանակն անցավ նախկին լեհական սահմանը և ազատազրեց պանական լծի տակ տառապող Արևմտյան Ուկրաինայի և Արևմըտ. յան Բելոռուսիայի աշխատավորնեքին: Դեկտեմբերի 21-ին խորհրդային հայրենիքի ժողովուրդն անհուն խանդավառությամբ նշեց ժողովուրդների մեծ առաջնորդ, մեր սիրելի հայր և ուսուցիչ ընկեր Ստալինի ծննդյան 60-ամյակը: ․․․․Կուսակցությունն ու կառավարու. քյունը, ինչպես միշտ, այնպես էլ 1939 թ. մեր հայրենիքի յերջանիկ յերեխաների համար ստեղծեցին նոր պալատներ, կինոներ, դպրոցներ, թատրոններ, ճամբարներ, տեխնիկական կայաններ: ․․․ Սովորենք գերազանց վորպեսզի արժանի լինենք այն մեծ հոգատարությանը, վոր տալիս են մեզ մեր կուսակցությունը,  կառավարությունը, մեր թանկագին Ստալինը,  և գոչենք «Շնորհավոր քո Նոր տարին, մեր թանկագին հայր Ստալին»  </a:t>
            </a:r>
          </a:p>
          <a:p>
            <a:pPr marL="0" indent="0">
              <a:buNone/>
            </a:pPr>
            <a:endParaRPr lang="en-US" dirty="0"/>
          </a:p>
        </p:txBody>
      </p:sp>
    </p:spTree>
    <p:extLst>
      <p:ext uri="{BB962C8B-B14F-4D97-AF65-F5344CB8AC3E}">
        <p14:creationId xmlns:p14="http://schemas.microsoft.com/office/powerpoint/2010/main" val="4587725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1941թ․, հունվարի 1</a:t>
            </a:r>
            <a:endParaRPr lang="en-US" dirty="0"/>
          </a:p>
        </p:txBody>
      </p:sp>
      <p:sp>
        <p:nvSpPr>
          <p:cNvPr id="3" name="Content Placeholder 2"/>
          <p:cNvSpPr>
            <a:spLocks noGrp="1"/>
          </p:cNvSpPr>
          <p:nvPr>
            <p:ph idx="1"/>
          </p:nvPr>
        </p:nvSpPr>
        <p:spPr/>
        <p:txBody>
          <a:bodyPr>
            <a:normAutofit fontScale="92500" lnSpcReduction="10000"/>
          </a:bodyPr>
          <a:lstStyle/>
          <a:p>
            <a:r>
              <a:rPr lang="hy-AM" dirty="0" smtClean="0"/>
              <a:t>ՇՆՈՐՀԱՎՈՐ ՔՈ ՆՈՐ ՏԱՐԻՆ, ՄԵՐ ԹԱՆԿԱԳԻՆ ՀԱՅՐ ՍՏԱԼԻՆ </a:t>
            </a:r>
          </a:p>
          <a:p>
            <a:r>
              <a:rPr lang="hy-AM" dirty="0" smtClean="0"/>
              <a:t>ՆՈՐ ՏԱՐՎԱ ԵՐԳ - ԲԱՐԵ՛Վ, ԲԱՐԵ՞Վ, ՄԵՐ ՏՈՆԱԾԱՌ, Ի՞ՆՉ ՍԻՐՈՒՆ ԵՍ, Ի՞ՆՉ ԴԱԼԱՐ, ՍՊԱՍԵԼ ԵՆՔ ՔԵԶ ՇԱՏ ՕՐԵՐ, Ո՞ՐՏԵՂԻՑ ԵՍ ԴՈՒ ԵԿԵԼ, </a:t>
            </a:r>
          </a:p>
          <a:p>
            <a:r>
              <a:rPr lang="hy-AM" dirty="0" smtClean="0"/>
              <a:t> ԱՆՏԱՌԻՑ ԵՄ ՁԵԶ ՄՈՏ ԵԿԵԼ, ՑՐՏԻ ՁԵՌՔԻՑ ԵՄ ՓԱԽԵԼ, ԻՄ ՍԻՐԵԼԻ, ԺԻՐ ՄԱՆՈՒԿՆԵՐ, ՆՎԵՐՆԵՐ ԵՄ ՁԵԶ ԲԵՐԵԼ, </a:t>
            </a:r>
          </a:p>
          <a:p>
            <a:r>
              <a:rPr lang="hy-AM" dirty="0" smtClean="0"/>
              <a:t>-- ՇՆՈՐՀԱԿԱԼ ԵՆՔ, ԳԱԴ ԲԱՐԻ, ՊԱՏԳԱՄԱՎՈՐ ԱՆՏԱՌԻ, ՔԵԶ ԿՍԻՐԵՆՔ, ԿԶԱՐԴԱՐԵՆՔ, ՇՈՒՐՋԴ ԽՄԲՎԱԾ ԿՊԱՐԵՆՔ,</a:t>
            </a:r>
          </a:p>
          <a:p>
            <a:r>
              <a:rPr lang="hy-AM" dirty="0" smtClean="0"/>
              <a:t> ՍՏԱԼԻՆԻ ԲԱԼԻԿՆԵՐՆ ԵՆՔ, ԳԵՐԱԶԱՆՑԻԿ, ԿԱՐԴԱՊԱՀ, ՄԵԶ ՊԵՍ ԽԵԼՈՔ, ԼԱՎ ՍՈՎՈՐՈՂ, ՈՒՐԻՇ ՈՉ ՄԻ ՏԵՂ ՉԿԱ</a:t>
            </a:r>
          </a:p>
          <a:p>
            <a:r>
              <a:rPr lang="hy-AM" dirty="0" smtClean="0"/>
              <a:t> ԵԿԵՔ ԳՈՉԵՆՔ ՄԵՆՔ ՍՐՏԱԼԻ, ՇՆՈՐՀԱՎՈՐ ՆՈՐ ՏԱՐԻ, ԿԵՑՑԵ՛Մ, ԿԵՑՑԵ՛Ս ՀԱՅՐ ՍՏԱԼԻՆ, ՄԱՆՈՒԿՆԵՐԻ ՍԻՐԵԼԻՆ, Հ. ՀԱՅՐԱՊԵՏՅԱՆ</a:t>
            </a:r>
            <a:endParaRPr lang="en-US" dirty="0"/>
          </a:p>
        </p:txBody>
      </p:sp>
    </p:spTree>
    <p:extLst>
      <p:ext uri="{BB962C8B-B14F-4D97-AF65-F5344CB8AC3E}">
        <p14:creationId xmlns:p14="http://schemas.microsoft.com/office/powerpoint/2010/main" val="38578043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1941թ․, հունվարի 1</a:t>
            </a:r>
            <a:endParaRPr lang="en-US" dirty="0"/>
          </a:p>
        </p:txBody>
      </p:sp>
      <p:sp>
        <p:nvSpPr>
          <p:cNvPr id="3" name="Content Placeholder 2"/>
          <p:cNvSpPr>
            <a:spLocks noGrp="1"/>
          </p:cNvSpPr>
          <p:nvPr>
            <p:ph idx="1"/>
          </p:nvPr>
        </p:nvSpPr>
        <p:spPr/>
        <p:txBody>
          <a:bodyPr>
            <a:normAutofit lnSpcReduction="10000"/>
          </a:bodyPr>
          <a:lstStyle/>
          <a:p>
            <a:r>
              <a:rPr lang="hy-AM" dirty="0" smtClean="0"/>
              <a:t>Երեխանե՛ր: Հաղթանակներով լի տարին վերջացավ Մենք թևա - կոխում ենք 1941 թիվը, Ստալինյան 3-րդ հնգամյակի 4-րդ տարին, որը սոցիալիստական երկրի համար է՛ր, ավելի հոյակապ հաղթանակների տարի է լինելու։  1940 թիվը հանդիսացավ մեր սքանշելի հայրենիքի տնտեսության, կուլտուրա= չի, գիտության բուռն ծաղկման տարիւ Է՛լ ավելի մեծ նվաճումներ ձեռք բերվեցին սոցիալիստական հայրենիքի պաշտպանունակությունն ամրապնդելու գործում: Հաղթել են ֆիններին, Լատվիայի, Լիտվայի, Էստոնիայի, Բեսրաբիայի և հյուսիսային Բուկովինայի աշխատավքրները տապալեցին բուրժուական կարգերը․․․․մտան Սովետական մեծ միության Ստալինյան ընտանիքի մեջ․․․</a:t>
            </a:r>
          </a:p>
          <a:p>
            <a:endParaRPr lang="hy-AM" dirty="0"/>
          </a:p>
          <a:p>
            <a:endParaRPr lang="en-US" dirty="0"/>
          </a:p>
        </p:txBody>
      </p:sp>
    </p:spTree>
    <p:extLst>
      <p:ext uri="{BB962C8B-B14F-4D97-AF65-F5344CB8AC3E}">
        <p14:creationId xmlns:p14="http://schemas.microsoft.com/office/powerpoint/2010/main" val="9597261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1941թ․, հունվարի 1</a:t>
            </a:r>
            <a:endParaRPr lang="en-US" dirty="0"/>
          </a:p>
        </p:txBody>
      </p:sp>
      <p:sp>
        <p:nvSpPr>
          <p:cNvPr id="3" name="Content Placeholder 2"/>
          <p:cNvSpPr>
            <a:spLocks noGrp="1"/>
          </p:cNvSpPr>
          <p:nvPr>
            <p:ph idx="1"/>
          </p:nvPr>
        </p:nvSpPr>
        <p:spPr/>
        <p:txBody>
          <a:bodyPr>
            <a:normAutofit fontScale="85000" lnSpcReduction="20000"/>
          </a:bodyPr>
          <a:lstStyle/>
          <a:p>
            <a:r>
              <a:rPr lang="hy-AM" dirty="0" smtClean="0"/>
              <a:t>1940 թվին Սովետական Սոցիալիստական Ռեսպուբլիկաների Ստալինյան ընտանիքին ավելացան հինգ նոր անգամ՝ Լատվիայի, Լիտվայի, Էստոնիայի, Կարելու ֆիննական և Մոլդավական ռեսպուբլիկաները:</a:t>
            </a:r>
          </a:p>
          <a:p>
            <a:r>
              <a:rPr lang="hy-AM" dirty="0" smtClean="0"/>
              <a:t>․․․․․</a:t>
            </a:r>
          </a:p>
          <a:p>
            <a:endParaRPr lang="hy-AM" dirty="0" smtClean="0"/>
          </a:p>
          <a:p>
            <a:r>
              <a:rPr lang="hy-AM" dirty="0" smtClean="0"/>
              <a:t>Նոր տարվա օրին ձեզ դիմավորում է ձմեռ պապիկըն իր նվերներով, իսկ կապիտալիստական աշխարհի աշխատավորների երև. խաներին մահաբեր ռումբեւ ըըն են դիմավորում: Երեխաները ռումբերի պայթյունից ահաբեկված, վազվզում են փողոցներում, ապաստարան են փնտրում: Եվ այս բոլորը նրա համար, որ կապիտալիստներն ավելի շա՞տ հարստություն դիզեն, ավելի շա՞տ աշխատավոր= ներ շահագործեն:</a:t>
            </a:r>
          </a:p>
          <a:p>
            <a:r>
              <a:rPr lang="hy-AM" dirty="0" smtClean="0"/>
              <a:t>Սովետական երկիրը, շնորհիվ Ստալինյան հանճաքաղաքականության, հեռու է մարդկային այդ ահավոր սպանդից: </a:t>
            </a:r>
            <a:endParaRPr lang="en-US" dirty="0"/>
          </a:p>
        </p:txBody>
      </p:sp>
    </p:spTree>
    <p:extLst>
      <p:ext uri="{BB962C8B-B14F-4D97-AF65-F5344CB8AC3E}">
        <p14:creationId xmlns:p14="http://schemas.microsoft.com/office/powerpoint/2010/main" val="10704471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hy-AM" dirty="0" smtClean="0"/>
          </a:p>
          <a:p>
            <a:endParaRPr lang="hy-AM" dirty="0"/>
          </a:p>
          <a:p>
            <a:endParaRPr lang="hy-AM" dirty="0" smtClean="0"/>
          </a:p>
          <a:p>
            <a:r>
              <a:rPr lang="hy-AM" dirty="0" smtClean="0"/>
              <a:t>1941թ․ սեպտեմբերից մինչև 1946թ․ ներառյալ «Պիոներ կանչը» լույս չի տեսել</a:t>
            </a:r>
            <a:endParaRPr lang="en-US" dirty="0"/>
          </a:p>
        </p:txBody>
      </p:sp>
    </p:spTree>
    <p:extLst>
      <p:ext uri="{BB962C8B-B14F-4D97-AF65-F5344CB8AC3E}">
        <p14:creationId xmlns:p14="http://schemas.microsoft.com/office/powerpoint/2010/main" val="232751988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1948թ․ հունվարի 1</a:t>
            </a:r>
            <a:endParaRPr lang="en-US" dirty="0"/>
          </a:p>
        </p:txBody>
      </p:sp>
      <p:sp>
        <p:nvSpPr>
          <p:cNvPr id="3" name="Content Placeholder 2"/>
          <p:cNvSpPr>
            <a:spLocks noGrp="1"/>
          </p:cNvSpPr>
          <p:nvPr>
            <p:ph idx="1"/>
          </p:nvPr>
        </p:nvSpPr>
        <p:spPr/>
        <p:txBody>
          <a:bodyPr/>
          <a:lstStyle/>
          <a:p>
            <a:r>
              <a:rPr lang="hy-AM" dirty="0" smtClean="0"/>
              <a:t>Շնորհավոր Ձեր նոր տարին, մեր սիրելի հայր Ստալին</a:t>
            </a:r>
          </a:p>
          <a:p>
            <a:endParaRPr lang="hy-AM" dirty="0"/>
          </a:p>
          <a:p>
            <a:r>
              <a:rPr lang="hy-AM" dirty="0" smtClean="0"/>
              <a:t>1947թ․ հաղթանակները․․․</a:t>
            </a:r>
            <a:endParaRPr lang="en-US" dirty="0"/>
          </a:p>
        </p:txBody>
      </p:sp>
    </p:spTree>
    <p:extLst>
      <p:ext uri="{BB962C8B-B14F-4D97-AF65-F5344CB8AC3E}">
        <p14:creationId xmlns:p14="http://schemas.microsoft.com/office/powerpoint/2010/main" val="19389916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Պիոներ կանչ, 1950թ․ հունվարի 6</a:t>
            </a: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hy-AM" dirty="0" smtClean="0"/>
              <a:t>ՍՏԱԼԻՆՆ ԱՇԽԱՐՀԻ ՋԱՀԵԼՈՒԹՅՈՒ ԼՈՒՍԱՏՈՒ ԱՍՏՂ է </a:t>
            </a:r>
          </a:p>
          <a:p>
            <a:pPr marL="0" indent="0">
              <a:buNone/>
            </a:pPr>
            <a:r>
              <a:rPr lang="hy-AM" dirty="0" smtClean="0"/>
              <a:t>ՍՏԱԼԻՆԸ ԴԱ ՄԵՐ ԴԱՇԻՆՔՆ Է ԺՈՂՈՎՈՒ ՃՇՄԱՐՏՈՒԹՅՈՒՍԿ, </a:t>
            </a:r>
            <a:r>
              <a:rPr lang="en-US" dirty="0" smtClean="0"/>
              <a:t>I </a:t>
            </a:r>
            <a:endParaRPr lang="hy-AM" dirty="0" smtClean="0"/>
          </a:p>
          <a:p>
            <a:pPr marL="0" indent="0">
              <a:buNone/>
            </a:pPr>
            <a:r>
              <a:rPr lang="hy-AM" dirty="0" smtClean="0"/>
              <a:t>ՆԱ ՄԵՐ ՊԱՏԻՎՆ Է, ՃՇՄԱՐՏՈՒԹՅՈՒՆԸ, ԵՐՋԱՆԿՈՒԹՅՈՒՆՆ է  ՄԵՐ ԱԶԱՏ ԴԵՊԻ Մեր ՉՔՆԱՂ ԵՐԿԻՐՆ ՈՒՆԵՑԱԾ ՀԱՎԱՏԱՐՄՈՒԹՅԱՆ ԵՐԴՈՒՄՆ Է</a:t>
            </a:r>
          </a:p>
          <a:p>
            <a:endParaRPr lang="hy-AM" dirty="0"/>
          </a:p>
          <a:p>
            <a:endParaRPr lang="hy-AM" dirty="0" smtClean="0"/>
          </a:p>
          <a:p>
            <a:endParaRPr lang="hy-AM" dirty="0"/>
          </a:p>
          <a:p>
            <a:endParaRPr lang="hy-AM" dirty="0" smtClean="0"/>
          </a:p>
          <a:p>
            <a:endParaRPr lang="hy-AM" dirty="0"/>
          </a:p>
          <a:p>
            <a:pPr marL="0" indent="0">
              <a:buNone/>
            </a:pPr>
            <a:r>
              <a:rPr lang="hy-AM" dirty="0" smtClean="0"/>
              <a:t>1949թ․ Հայաստանից Սիբիր էր աքսորվել 13․000 մարդ, մյուս հանրապետություններից նույնպես </a:t>
            </a:r>
          </a:p>
          <a:p>
            <a:endParaRPr lang="hy-AM" dirty="0"/>
          </a:p>
          <a:p>
            <a:pPr marL="0" indent="0">
              <a:buNone/>
            </a:pPr>
            <a:endParaRPr lang="en-US" dirty="0"/>
          </a:p>
        </p:txBody>
      </p:sp>
    </p:spTree>
    <p:extLst>
      <p:ext uri="{BB962C8B-B14F-4D97-AF65-F5344CB8AC3E}">
        <p14:creationId xmlns:p14="http://schemas.microsoft.com/office/powerpoint/2010/main" val="21444922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Հայաստանի Պիոներ ամսագիր, 1951թ․ հունվար</a:t>
            </a:r>
            <a:endParaRPr lang="en-US" dirty="0"/>
          </a:p>
        </p:txBody>
      </p:sp>
      <p:sp>
        <p:nvSpPr>
          <p:cNvPr id="3" name="Content Placeholder 2"/>
          <p:cNvSpPr>
            <a:spLocks noGrp="1"/>
          </p:cNvSpPr>
          <p:nvPr>
            <p:ph idx="1"/>
          </p:nvPr>
        </p:nvSpPr>
        <p:spPr/>
        <p:txBody>
          <a:bodyPr>
            <a:normAutofit/>
          </a:bodyPr>
          <a:lstStyle/>
          <a:p>
            <a:r>
              <a:rPr lang="hy-AM" dirty="0" smtClean="0"/>
              <a:t>Առաջին էջին՝ «Տոնածառի երգը» բանաստեղծությունն է</a:t>
            </a:r>
          </a:p>
          <a:p>
            <a:endParaRPr lang="hy-AM" dirty="0"/>
          </a:p>
          <a:p>
            <a:r>
              <a:rPr lang="hy-AM" dirty="0" smtClean="0"/>
              <a:t>Էջ 12-ին՝ ՇՆՈՐՀԱՎՈՐ ՆՈՐ ՏԱՐԻ ՎԻԿՏՈՐ ՎԱՐԴԱՆՅԱՆ</a:t>
            </a:r>
          </a:p>
          <a:p>
            <a:pPr marL="0" indent="0">
              <a:buNone/>
            </a:pPr>
            <a:r>
              <a:rPr lang="hy-AM" dirty="0" smtClean="0"/>
              <a:t>Շնորհավոր քո նոր տարին, </a:t>
            </a:r>
          </a:p>
          <a:p>
            <a:pPr marL="0" indent="0">
              <a:buNone/>
            </a:pPr>
            <a:r>
              <a:rPr lang="hy-AM" dirty="0" smtClean="0"/>
              <a:t>Մեր մեծ Ստալին, հայր իմաստուն, </a:t>
            </a:r>
          </a:p>
          <a:p>
            <a:pPr marL="0" indent="0">
              <a:buNone/>
            </a:pPr>
            <a:r>
              <a:rPr lang="hy-AM" dirty="0" smtClean="0"/>
              <a:t>Դու տալիս ես մեր աշխարհին՝ </a:t>
            </a:r>
          </a:p>
          <a:p>
            <a:pPr marL="0" indent="0">
              <a:buNone/>
            </a:pPr>
            <a:r>
              <a:rPr lang="hy-AM" dirty="0" smtClean="0"/>
              <a:t>Երջանիկ կյանք, խաղաղություն․․․ </a:t>
            </a:r>
          </a:p>
        </p:txBody>
      </p:sp>
    </p:spTree>
    <p:extLst>
      <p:ext uri="{BB962C8B-B14F-4D97-AF65-F5344CB8AC3E}">
        <p14:creationId xmlns:p14="http://schemas.microsoft.com/office/powerpoint/2010/main" val="356276803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1952թ․ հունվար, </a:t>
            </a:r>
            <a:endParaRPr lang="en-US" dirty="0"/>
          </a:p>
        </p:txBody>
      </p:sp>
      <p:sp>
        <p:nvSpPr>
          <p:cNvPr id="3" name="Content Placeholder 2"/>
          <p:cNvSpPr>
            <a:spLocks noGrp="1"/>
          </p:cNvSpPr>
          <p:nvPr>
            <p:ph idx="1"/>
          </p:nvPr>
        </p:nvSpPr>
        <p:spPr/>
        <p:txBody>
          <a:bodyPr>
            <a:normAutofit fontScale="47500" lnSpcReduction="20000"/>
          </a:bodyPr>
          <a:lstStyle/>
          <a:p>
            <a:pPr marL="0" indent="0">
              <a:buNone/>
            </a:pPr>
            <a:r>
              <a:rPr lang="hy-AM" dirty="0" smtClean="0"/>
              <a:t>Առաջին էջին՝  Բանաստեղծ Սարմեն</a:t>
            </a:r>
          </a:p>
          <a:p>
            <a:pPr marL="0" indent="0">
              <a:buNone/>
            </a:pPr>
            <a:r>
              <a:rPr lang="hy-AM" dirty="0" smtClean="0"/>
              <a:t>                                                                                                                         Դու ես բերել, Մեծ Ստալին, </a:t>
            </a:r>
            <a:endParaRPr lang="en-US" dirty="0" smtClean="0"/>
          </a:p>
          <a:p>
            <a:pPr marL="0" indent="0">
              <a:buNone/>
            </a:pPr>
            <a:r>
              <a:rPr lang="hy-AM" dirty="0" smtClean="0"/>
              <a:t>Շնորհավոր Նոր Տարի                                                                                Խաղաղության նոր տարին</a:t>
            </a:r>
          </a:p>
          <a:p>
            <a:pPr marL="0" indent="0">
              <a:buNone/>
            </a:pPr>
            <a:r>
              <a:rPr lang="hy-AM" dirty="0" smtClean="0"/>
              <a:t> Հայր Ստալին սիրելի</a:t>
            </a:r>
          </a:p>
          <a:p>
            <a:pPr marL="0" indent="0">
              <a:buNone/>
            </a:pPr>
            <a:r>
              <a:rPr lang="hy-AM" dirty="0" smtClean="0"/>
              <a:t>                                                                                                                           </a:t>
            </a:r>
          </a:p>
          <a:p>
            <a:pPr marL="0" indent="0">
              <a:buNone/>
            </a:pPr>
            <a:r>
              <a:rPr lang="hy-AM" dirty="0" smtClean="0"/>
              <a:t>Չորս կողմ հնչում են երգեր                                                                       Եվ մենք սրտի խորքերից,</a:t>
            </a:r>
          </a:p>
          <a:p>
            <a:pPr marL="0" indent="0">
              <a:buNone/>
            </a:pPr>
            <a:r>
              <a:rPr lang="hy-AM" dirty="0" smtClean="0"/>
              <a:t>Ձմեռ պապին է եկել                                                                                    Բացականչում ենք նորից, </a:t>
            </a:r>
          </a:p>
          <a:p>
            <a:pPr marL="0" indent="0">
              <a:buNone/>
            </a:pPr>
            <a:r>
              <a:rPr lang="hy-AM" dirty="0" smtClean="0"/>
              <a:t>Բերել է մեզ տոնածառ                                                                                -Շնորհավոր Նոր տարի, </a:t>
            </a:r>
          </a:p>
          <a:p>
            <a:pPr marL="0" indent="0">
              <a:buNone/>
            </a:pPr>
            <a:r>
              <a:rPr lang="hy-AM" dirty="0" smtClean="0"/>
              <a:t>Վրան՝ լուսեր անհամար                                                                                Հայր Ստալին սիրելի։ </a:t>
            </a:r>
          </a:p>
          <a:p>
            <a:pPr marL="0" indent="0">
              <a:buNone/>
            </a:pPr>
            <a:endParaRPr lang="hy-AM" dirty="0"/>
          </a:p>
          <a:p>
            <a:pPr marL="0" indent="0">
              <a:buNone/>
            </a:pPr>
            <a:r>
              <a:rPr lang="hy-AM" dirty="0" smtClean="0"/>
              <a:t>Հազար տեսակ խաղալիք</a:t>
            </a:r>
          </a:p>
          <a:p>
            <a:pPr marL="0" indent="0">
              <a:buNone/>
            </a:pPr>
            <a:r>
              <a:rPr lang="hy-AM" dirty="0" smtClean="0"/>
              <a:t>Մեկը մեկից գեղեցիկ․․․․</a:t>
            </a:r>
          </a:p>
          <a:p>
            <a:pPr marL="0" indent="0">
              <a:buNone/>
            </a:pPr>
            <a:r>
              <a:rPr lang="hy-AM" dirty="0" smtClean="0"/>
              <a:t>Շողում է մեր կրծքերին</a:t>
            </a:r>
          </a:p>
          <a:p>
            <a:pPr marL="0" indent="0">
              <a:buNone/>
            </a:pPr>
            <a:r>
              <a:rPr lang="hy-AM" dirty="0" smtClean="0"/>
              <a:t>Փոքրիկ, սպիտակ աղվանին,</a:t>
            </a:r>
          </a:p>
          <a:p>
            <a:pPr marL="0" indent="0">
              <a:buNone/>
            </a:pPr>
            <a:r>
              <a:rPr lang="hy-AM" dirty="0" smtClean="0"/>
              <a:t>Մենք մեր ազատ աշխարհում</a:t>
            </a:r>
          </a:p>
          <a:p>
            <a:pPr marL="0" indent="0">
              <a:buNone/>
            </a:pPr>
            <a:r>
              <a:rPr lang="hy-AM" dirty="0" smtClean="0"/>
              <a:t>Խաղաղություն ենք սիրում; </a:t>
            </a:r>
          </a:p>
          <a:p>
            <a:pPr marL="0" indent="0">
              <a:buNone/>
            </a:pPr>
            <a:endParaRPr lang="hy-AM" dirty="0" smtClean="0"/>
          </a:p>
        </p:txBody>
      </p:sp>
    </p:spTree>
    <p:extLst>
      <p:ext uri="{BB962C8B-B14F-4D97-AF65-F5344CB8AC3E}">
        <p14:creationId xmlns:p14="http://schemas.microsoft.com/office/powerpoint/2010/main" val="38041835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1952թ․ հունվար, </a:t>
            </a:r>
            <a:endParaRPr lang="en-US" dirty="0"/>
          </a:p>
        </p:txBody>
      </p:sp>
      <p:sp>
        <p:nvSpPr>
          <p:cNvPr id="3" name="Content Placeholder 2"/>
          <p:cNvSpPr>
            <a:spLocks noGrp="1"/>
          </p:cNvSpPr>
          <p:nvPr>
            <p:ph idx="1"/>
          </p:nvPr>
        </p:nvSpPr>
        <p:spPr/>
        <p:txBody>
          <a:bodyPr>
            <a:normAutofit/>
          </a:bodyPr>
          <a:lstStyle/>
          <a:p>
            <a:r>
              <a:rPr lang="hy-AM" dirty="0" smtClean="0"/>
              <a:t>15-րդ էջին՝ երկու բանաստեղծություն՝ «Մեր ցանկություններն» ու «Ձմեռ պապն ու Նոր տարին»</a:t>
            </a:r>
          </a:p>
          <a:p>
            <a:r>
              <a:rPr lang="hy-AM" dirty="0" smtClean="0"/>
              <a:t>«Մեր ցանկություններում» առաջարկում են երեխաներին՝ մեր երկրին ու աշխարհին  ցանկանալ խաղաղություն, </a:t>
            </a:r>
          </a:p>
          <a:p>
            <a:r>
              <a:rPr lang="hy-AM" dirty="0" smtClean="0"/>
              <a:t>«Ձմեռ պապին ու Նոր տարին» Վիկտոր Վարդանյանի հայտնի բանաստեղծությունն է՝ Ձմեռ պապին, քուրքը հագին, Ուրախ-ուրախ ձյունաթաթախ, առած գրքեր, խաղալիքներ, մտավ դահլիճ․․․ </a:t>
            </a:r>
          </a:p>
          <a:p>
            <a:r>
              <a:rPr lang="hy-AM" dirty="0" smtClean="0"/>
              <a:t>Համարը փակվում է «ՈՒրախ տոնածառ» լուսանկարով</a:t>
            </a:r>
            <a:endParaRPr lang="hy-AM" dirty="0"/>
          </a:p>
        </p:txBody>
      </p:sp>
    </p:spTree>
    <p:extLst>
      <p:ext uri="{BB962C8B-B14F-4D97-AF65-F5344CB8AC3E}">
        <p14:creationId xmlns:p14="http://schemas.microsoft.com/office/powerpoint/2010/main" val="227172592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Օրինակներ</a:t>
            </a:r>
            <a:endParaRPr lang="en-US" dirty="0"/>
          </a:p>
        </p:txBody>
      </p:sp>
      <p:sp>
        <p:nvSpPr>
          <p:cNvPr id="3" name="Content Placeholder 2"/>
          <p:cNvSpPr>
            <a:spLocks noGrp="1"/>
          </p:cNvSpPr>
          <p:nvPr>
            <p:ph idx="1"/>
          </p:nvPr>
        </p:nvSpPr>
        <p:spPr/>
        <p:txBody>
          <a:bodyPr/>
          <a:lstStyle/>
          <a:p>
            <a:pPr marL="0" indent="0">
              <a:buNone/>
            </a:pPr>
            <a:r>
              <a:rPr lang="hy-AM" dirty="0" smtClean="0"/>
              <a:t>Խորհրդային Հայաստանում, ինչպես ԽՍՀՄ-ում առհասարակ, Նոր տարին երկար ժամանակ տոն չէր համարվում, աշխատանքային օր էր։  </a:t>
            </a:r>
          </a:p>
          <a:p>
            <a:pPr marL="0" indent="0">
              <a:buNone/>
            </a:pPr>
            <a:r>
              <a:rPr lang="hy-AM" dirty="0" smtClean="0"/>
              <a:t>Բայց Նոր տարվա օրը ՛՛լցվում էր՛՛ խորհրդային արեքների տրամաբանությամբ՝ ԽՍՀՄ ժողովուրդներները երջանիկ են և հարուստ, ինչի համար պիտի երախտապարտ լինեն ԽՍՀՄ առաջնորդներին, իսկ կապիտալիստական երկրներում  մարդիկ աղքատ են դժբախտ, կրթություն չեն ստանում, ապրում են ստրկական ենթակայության պայմաններում</a:t>
            </a:r>
            <a:endParaRPr lang="en-US" dirty="0" smtClean="0"/>
          </a:p>
          <a:p>
            <a:endParaRPr lang="hy-AM" dirty="0" smtClean="0"/>
          </a:p>
          <a:p>
            <a:endParaRPr lang="en-US" dirty="0"/>
          </a:p>
        </p:txBody>
      </p:sp>
    </p:spTree>
    <p:extLst>
      <p:ext uri="{BB962C8B-B14F-4D97-AF65-F5344CB8AC3E}">
        <p14:creationId xmlns:p14="http://schemas.microsoft.com/office/powerpoint/2010/main" val="20264876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1953թ․ հունվար</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hy-AM" dirty="0" smtClean="0"/>
              <a:t>Էջ 7-9 մի սցենար է Ձմեռ պապի հանդիպումը դպրոցականների հետ, որում երեխաները ձմեռ պապին պատմում են իրենց երջանիկ կյանքի մասին, և ավարտվում Ձմեռ պապի պատվերով՝ «Գոչենք մեկտեղ ձայնով ուժգին</a:t>
            </a:r>
          </a:p>
          <a:p>
            <a:pPr marL="0" indent="0">
              <a:buNone/>
            </a:pPr>
            <a:r>
              <a:rPr lang="hy-AM" dirty="0" smtClean="0"/>
              <a:t>Ստալինին մենք այսօր, </a:t>
            </a:r>
          </a:p>
          <a:p>
            <a:pPr marL="0" indent="0">
              <a:buNone/>
            </a:pPr>
            <a:r>
              <a:rPr lang="hy-AM" dirty="0" smtClean="0"/>
              <a:t>Մեր հարազաըտ, մեր թանկագին,</a:t>
            </a:r>
          </a:p>
          <a:p>
            <a:pPr marL="0" indent="0">
              <a:buNone/>
            </a:pPr>
            <a:r>
              <a:rPr lang="hy-AM" dirty="0" smtClean="0"/>
              <a:t>Քո Նոր տարին շնորհավոր» </a:t>
            </a:r>
          </a:p>
          <a:p>
            <a:pPr marL="0" indent="0">
              <a:buNone/>
            </a:pPr>
            <a:endParaRPr lang="hy-AM" dirty="0"/>
          </a:p>
          <a:p>
            <a:pPr marL="0" indent="0">
              <a:buNone/>
            </a:pPr>
            <a:r>
              <a:rPr lang="hy-AM" dirty="0" smtClean="0"/>
              <a:t>իսկ էջ 10-12-ում՝ «Վերջին եղեվնին»</a:t>
            </a:r>
            <a:r>
              <a:rPr lang="ru-RU" dirty="0" smtClean="0"/>
              <a:t>(</a:t>
            </a:r>
            <a:r>
              <a:rPr lang="hy-AM" dirty="0" smtClean="0"/>
              <a:t>Արտասահմանի կյանքից</a:t>
            </a:r>
            <a:r>
              <a:rPr lang="ru-RU" dirty="0" smtClean="0"/>
              <a:t>)</a:t>
            </a:r>
            <a:r>
              <a:rPr lang="hy-AM" dirty="0" smtClean="0"/>
              <a:t> անունով փոքրիկ պատմվածք է այն մասին, թե ինչպես արտասահմանում երեխաները մի քանի օր հսկում էին եղեվնի վաճառողի մոտ՝ որպեսզի վերջում նրանց բաժին հասնի գոնե մի փոքրիկ էժան եղեվնի, բայց այդպես էլ չի հասնում։ Վերջին եղեվին տանում է ուշացաշ մի հարուս՝ երեխաների ձեռքից այն վերցնելով։ </a:t>
            </a:r>
          </a:p>
          <a:p>
            <a:pPr marL="0" indent="0">
              <a:buNone/>
            </a:pPr>
            <a:endParaRPr lang="en-US" dirty="0"/>
          </a:p>
        </p:txBody>
      </p:sp>
    </p:spTree>
    <p:extLst>
      <p:ext uri="{BB962C8B-B14F-4D97-AF65-F5344CB8AC3E}">
        <p14:creationId xmlns:p14="http://schemas.microsoft.com/office/powerpoint/2010/main" val="416398407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1954թ․ հունվարի համար</a:t>
            </a:r>
            <a:endParaRPr lang="en-US" dirty="0"/>
          </a:p>
        </p:txBody>
      </p:sp>
      <p:sp>
        <p:nvSpPr>
          <p:cNvPr id="3" name="Content Placeholder 2"/>
          <p:cNvSpPr>
            <a:spLocks noGrp="1"/>
          </p:cNvSpPr>
          <p:nvPr>
            <p:ph idx="1"/>
          </p:nvPr>
        </p:nvSpPr>
        <p:spPr/>
        <p:txBody>
          <a:bodyPr/>
          <a:lstStyle/>
          <a:p>
            <a:r>
              <a:rPr lang="hy-AM" dirty="0" smtClean="0"/>
              <a:t>Կազմին տոնածառ է, բայց Նոր տարվա մասին որևէ տեքստ չունի։ Համարում հիմնականում Լենինին նվիրված տեքստեր են</a:t>
            </a:r>
            <a:endParaRPr lang="en-US" dirty="0"/>
          </a:p>
        </p:txBody>
      </p:sp>
    </p:spTree>
    <p:extLst>
      <p:ext uri="{BB962C8B-B14F-4D97-AF65-F5344CB8AC3E}">
        <p14:creationId xmlns:p14="http://schemas.microsoft.com/office/powerpoint/2010/main" val="13648969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1955թ․ շատ բան չկա, միայն կասկածելի որակի մեկ բանաստեղծություն</a:t>
            </a:r>
            <a:endParaRPr lang="en-US" dirty="0"/>
          </a:p>
        </p:txBody>
      </p:sp>
      <p:sp>
        <p:nvSpPr>
          <p:cNvPr id="3" name="Content Placeholder 2"/>
          <p:cNvSpPr>
            <a:spLocks noGrp="1"/>
          </p:cNvSpPr>
          <p:nvPr>
            <p:ph idx="1"/>
          </p:nvPr>
        </p:nvSpPr>
        <p:spPr/>
        <p:txBody>
          <a:bodyPr>
            <a:normAutofit fontScale="55000" lnSpcReduction="20000"/>
          </a:bodyPr>
          <a:lstStyle/>
          <a:p>
            <a:r>
              <a:rPr lang="hy-AM" dirty="0" smtClean="0"/>
              <a:t>ՆՈՐ ՏԱՐԻՆ Ա. ՊՈՂՈՍՅԱՆ</a:t>
            </a:r>
          </a:p>
          <a:p>
            <a:r>
              <a:rPr lang="hy-AM" dirty="0" smtClean="0"/>
              <a:t> Հենց որ օրը լուսացավ</a:t>
            </a:r>
          </a:p>
          <a:p>
            <a:r>
              <a:rPr lang="hy-AM" dirty="0" smtClean="0"/>
              <a:t>Ձմեռ պապին արթնացավ, </a:t>
            </a:r>
          </a:p>
          <a:p>
            <a:r>
              <a:rPr lang="hy-AM" dirty="0" smtClean="0"/>
              <a:t>Այսպես դիմեց տատիկին</a:t>
            </a:r>
          </a:p>
          <a:p>
            <a:r>
              <a:rPr lang="hy-AM" dirty="0" smtClean="0"/>
              <a:t>Ձեռքը՝ ճերմակ մորուքին</a:t>
            </a:r>
          </a:p>
          <a:p>
            <a:r>
              <a:rPr lang="hy-AM" dirty="0" smtClean="0"/>
              <a:t>Վա՜յ, կուշանամ, այ պառավ,</a:t>
            </a:r>
          </a:p>
          <a:p>
            <a:r>
              <a:rPr lang="hy-AM" dirty="0" smtClean="0"/>
              <a:t>Օրը եկավ, ճաշ դառավ,</a:t>
            </a:r>
          </a:p>
          <a:p>
            <a:r>
              <a:rPr lang="hy-AM" dirty="0" smtClean="0"/>
              <a:t>Դու մրգեր բոր ու նստիր</a:t>
            </a:r>
          </a:p>
          <a:p>
            <a:r>
              <a:rPr lang="hy-AM" dirty="0" smtClean="0"/>
              <a:t>Տոպրակները պատրաստիր</a:t>
            </a:r>
          </a:p>
          <a:p>
            <a:r>
              <a:rPr lang="hy-AM" dirty="0" smtClean="0"/>
              <a:t>Ես էլ անտառը մտնեմ</a:t>
            </a:r>
          </a:p>
          <a:p>
            <a:r>
              <a:rPr lang="hy-AM" dirty="0" smtClean="0"/>
              <a:t>Տոնածառեր կտրտեմ, </a:t>
            </a:r>
          </a:p>
          <a:p>
            <a:r>
              <a:rPr lang="hy-AM" dirty="0" smtClean="0"/>
              <a:t> Եվ ուղարկեմ բոլորին </a:t>
            </a:r>
          </a:p>
          <a:p>
            <a:r>
              <a:rPr lang="hy-AM" dirty="0" smtClean="0"/>
              <a:t>Դպրոցներին, տներին։</a:t>
            </a:r>
          </a:p>
          <a:p>
            <a:r>
              <a:rPr lang="hy-AM" dirty="0" smtClean="0"/>
              <a:t>Այսպես ասաց հեռացավ, Անտառի մեջ խորացավ, Եղևնիներ ուղարկեց Բալիկներին փոքր ու մեծ: Հետո կտրեց մի մեծ ծառ, Շինեց հսկա տոնածառ, իր հաղթական ուսն առավ, Դեպի քաղաք նա տարավ... Եվ շատ շուտով նրա հետ Բարիքներով բուրավետ, </a:t>
            </a:r>
            <a:r>
              <a:rPr lang="hy-AM" dirty="0" smtClean="0">
                <a:solidFill>
                  <a:srgbClr val="00B050"/>
                </a:solidFill>
              </a:rPr>
              <a:t>Այցի եկավ բոլորին Հայրենիքի նոր տարին:</a:t>
            </a:r>
          </a:p>
          <a:p>
            <a:endParaRPr lang="en-US" dirty="0">
              <a:solidFill>
                <a:srgbClr val="00B050"/>
              </a:solidFill>
            </a:endParaRPr>
          </a:p>
        </p:txBody>
      </p:sp>
    </p:spTree>
    <p:extLst>
      <p:ext uri="{BB962C8B-B14F-4D97-AF65-F5344CB8AC3E}">
        <p14:creationId xmlns:p14="http://schemas.microsoft.com/office/powerpoint/2010/main" val="41228804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1965թ․ հունվար</a:t>
            </a:r>
            <a:endParaRPr lang="en-US" dirty="0"/>
          </a:p>
        </p:txBody>
      </p:sp>
      <p:sp>
        <p:nvSpPr>
          <p:cNvPr id="3" name="Content Placeholder 2"/>
          <p:cNvSpPr>
            <a:spLocks noGrp="1"/>
          </p:cNvSpPr>
          <p:nvPr>
            <p:ph idx="1"/>
          </p:nvPr>
        </p:nvSpPr>
        <p:spPr/>
        <p:txBody>
          <a:bodyPr>
            <a:normAutofit fontScale="92500" lnSpcReduction="10000"/>
          </a:bodyPr>
          <a:lstStyle/>
          <a:p>
            <a:r>
              <a:rPr lang="hy-AM" dirty="0" smtClean="0"/>
              <a:t>ԼԵՆԻՆԻ ՀՐԱՊԱՐԱԿՈՒՄ ՍՈՒՐԵՆ ՄՈՒՐԱԴՅԱՆ </a:t>
            </a:r>
          </a:p>
          <a:p>
            <a:r>
              <a:rPr lang="hy-AM" dirty="0" smtClean="0"/>
              <a:t>Լենինի հրապարակում պատրաստվող տոնածառի մասին է </a:t>
            </a:r>
            <a:endParaRPr lang="hy-AM" dirty="0"/>
          </a:p>
          <a:p>
            <a:r>
              <a:rPr lang="hy-AM" dirty="0" smtClean="0"/>
              <a:t>Վարպետները Թը խկ, հա թը խկ,-- Սղոցեցին ճյուղ, տախտակ, Փայտը փայտին մեխեցին, Ճյուղը ճյուղին կապեցին, Խաղալիքներ կախեցին Եվ զարդարուն մեծ ծառը Հպարտ ձգեց կատարը Իջան բարձր ամպերից Փաթիլները սպիտակ, Փայփլեցին ճյուղերին Լամպերի մեջ. լուսնի տակ Լիքը զամբյուղը ձեռքին Չմեռ պապին Է իջնում. Լավ համար ենք պահել քեզ. «Արմենիայից» են կանչում: Ո՛չ, ես ցրտի եմ սովոր, Հյուրանոցն ի՞նչ անեմ տաք, Արջի կողքին, ծառի տակ Մոտիկ փոստից Էլ վերջին Հեռագրերն են մեզ տալիս, Թե՝ իմացե՞ք, քիչ հետո Նոր տարին Է հյուր գալիս</a:t>
            </a:r>
            <a:r>
              <a:rPr lang="hy-AM" dirty="0"/>
              <a:t> </a:t>
            </a:r>
            <a:r>
              <a:rPr lang="hy-AM" dirty="0" smtClean="0"/>
              <a:t>   </a:t>
            </a:r>
            <a:r>
              <a:rPr lang="hy-AM" dirty="0" smtClean="0">
                <a:solidFill>
                  <a:srgbClr val="00B050"/>
                </a:solidFill>
              </a:rPr>
              <a:t>«Արմենիան» այստեղ հրապարակի հյուրանոցի անունն էր – Հ․Խ․ </a:t>
            </a:r>
            <a:endParaRPr lang="en-US" dirty="0">
              <a:solidFill>
                <a:srgbClr val="00B050"/>
              </a:solidFill>
            </a:endParaRPr>
          </a:p>
        </p:txBody>
      </p:sp>
    </p:spTree>
    <p:extLst>
      <p:ext uri="{BB962C8B-B14F-4D97-AF65-F5344CB8AC3E}">
        <p14:creationId xmlns:p14="http://schemas.microsoft.com/office/powerpoint/2010/main" val="396919965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hy-AM" dirty="0" smtClean="0"/>
              <a:t>1966թ․ հունվարի համարում Նոր տարվա մասին ոչինչ չկա</a:t>
            </a:r>
          </a:p>
          <a:p>
            <a:r>
              <a:rPr lang="hy-AM" dirty="0" smtClean="0"/>
              <a:t>1967թ․ հունվար – չկա</a:t>
            </a:r>
          </a:p>
          <a:p>
            <a:r>
              <a:rPr lang="hy-AM" dirty="0" smtClean="0"/>
              <a:t>1968թ․ հունվար  Վազգեն Տալյանի բանաստեղծությունն է տոնածառի մասին</a:t>
            </a:r>
          </a:p>
          <a:p>
            <a:r>
              <a:rPr lang="hy-AM" dirty="0" smtClean="0"/>
              <a:t>1969թ․ հունվարի համարում Հայաստանի նշանավոր մարդիկ շնորհավորում են երեխաների Նոր տարին՝ Մարտիրոս Սարյանը, Վարազդատ Հարությունյանը, Էդվարդ Միրզոյանը, Նաիրաի Զարյանը, ուսուցչուհի Վարսիկ Եսայանը</a:t>
            </a:r>
          </a:p>
          <a:p>
            <a:r>
              <a:rPr lang="hy-AM" dirty="0" smtClean="0">
                <a:solidFill>
                  <a:srgbClr val="00B050"/>
                </a:solidFill>
              </a:rPr>
              <a:t>1970-ից սկսվում է եղևնիները տոնածառի համար կտրելու մեղմ դատապարտումները․․․․Առնվազն մանկական հանդեսում Նոր տարին դադարում է քաղաքական տոն լինելուց Հանդեսն աստի-անաբար դադարում է դրան անդրադառնալ</a:t>
            </a:r>
          </a:p>
          <a:p>
            <a:endParaRPr lang="hy-AM" dirty="0" smtClean="0">
              <a:solidFill>
                <a:srgbClr val="00B050"/>
              </a:solidFill>
            </a:endParaRPr>
          </a:p>
          <a:p>
            <a:endParaRPr lang="en-US" dirty="0"/>
          </a:p>
        </p:txBody>
      </p:sp>
    </p:spTree>
    <p:extLst>
      <p:ext uri="{BB962C8B-B14F-4D97-AF65-F5344CB8AC3E}">
        <p14:creationId xmlns:p14="http://schemas.microsoft.com/office/powerpoint/2010/main" val="392539638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1985թ․ հունվար, առաջին էջին՝ Տաղ Ամանորի</a:t>
            </a:r>
            <a:endParaRPr lang="en-US" dirty="0"/>
          </a:p>
        </p:txBody>
      </p:sp>
      <p:sp>
        <p:nvSpPr>
          <p:cNvPr id="3" name="Content Placeholder 2"/>
          <p:cNvSpPr>
            <a:spLocks noGrp="1"/>
          </p:cNvSpPr>
          <p:nvPr>
            <p:ph idx="1"/>
          </p:nvPr>
        </p:nvSpPr>
        <p:spPr/>
        <p:txBody>
          <a:bodyPr/>
          <a:lstStyle/>
          <a:p>
            <a:r>
              <a:rPr lang="hy-AM" dirty="0" smtClean="0"/>
              <a:t>Մաքսիմ Ոսկանյան</a:t>
            </a:r>
          </a:p>
          <a:p>
            <a:r>
              <a:rPr lang="hy-AM" dirty="0" smtClean="0"/>
              <a:t>Բանաստեղծություն է այն մասին, որ մի գեղեցիկ սայլ է գալիս, «Եվ Արարատ սարի գահին ՝ աղավնակերպ սպիտակ լույս, որ իջնում է սայլի վրա ճանապարհին,․․․ Փրփուր-փրփուր ձյուների մեջ սայլն է գալիս, և սայլի մեջ մանուկն ահա, արքայական է ծիրանին, ու գլխին՝ թագ․․․» բանաստեղծը կոչ է անում Երևանի ու գյուղերի տղաներին ու աղջիկներին միանալ այդ սայլով եկող մանուկին, որը գալիս է «որպես եղբայր ու պապ», և ավարտում «Եվ Հայաստան երկիրն ահա շունչը պահած՝ մասն է դառնում սքանչելի այս ընթացքին»</a:t>
            </a:r>
            <a:endParaRPr lang="hy-AM" dirty="0"/>
          </a:p>
          <a:p>
            <a:endParaRPr lang="en-US" dirty="0"/>
          </a:p>
        </p:txBody>
      </p:sp>
    </p:spTree>
    <p:extLst>
      <p:ext uri="{BB962C8B-B14F-4D97-AF65-F5344CB8AC3E}">
        <p14:creationId xmlns:p14="http://schemas.microsoft.com/office/powerpoint/2010/main" val="310381068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ՀՀ-ի տոները և տոնահանդեսի մշակույթը</a:t>
            </a:r>
            <a:endParaRPr lang="en-US" dirty="0"/>
          </a:p>
        </p:txBody>
      </p:sp>
      <p:sp>
        <p:nvSpPr>
          <p:cNvPr id="3" name="Content Placeholder 2"/>
          <p:cNvSpPr>
            <a:spLocks noGrp="1"/>
          </p:cNvSpPr>
          <p:nvPr>
            <p:ph idx="1"/>
          </p:nvPr>
        </p:nvSpPr>
        <p:spPr/>
        <p:txBody>
          <a:bodyPr/>
          <a:lstStyle/>
          <a:p>
            <a:endParaRPr lang="hy-AM" dirty="0" smtClean="0"/>
          </a:p>
          <a:p>
            <a:r>
              <a:rPr lang="hy-AM" dirty="0" smtClean="0"/>
              <a:t>ՀՀ-ն օրենք ունի տոների և հիշատակի օրերի մասին </a:t>
            </a:r>
          </a:p>
          <a:p>
            <a:r>
              <a:rPr lang="hy-AM" dirty="0" smtClean="0"/>
              <a:t>Այն անընդհատ փոփոխվում է</a:t>
            </a:r>
          </a:p>
          <a:p>
            <a:pPr marL="0" indent="0">
              <a:buNone/>
            </a:pPr>
            <a:r>
              <a:rPr lang="hy-AM" dirty="0" smtClean="0"/>
              <a:t> </a:t>
            </a:r>
          </a:p>
          <a:p>
            <a:endParaRPr lang="hy-AM" dirty="0"/>
          </a:p>
          <a:p>
            <a:pPr marL="0" indent="0">
              <a:buNone/>
            </a:pPr>
            <a:r>
              <a:rPr lang="hy-AM" dirty="0" smtClean="0"/>
              <a:t> </a:t>
            </a:r>
            <a:endParaRPr lang="en-US" dirty="0"/>
          </a:p>
        </p:txBody>
      </p:sp>
    </p:spTree>
    <p:extLst>
      <p:ext uri="{BB962C8B-B14F-4D97-AF65-F5344CB8AC3E}">
        <p14:creationId xmlns:p14="http://schemas.microsoft.com/office/powerpoint/2010/main" val="162473560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Ի՞նչ է սա նշանակում </a:t>
            </a:r>
            <a:endParaRPr lang="en-US" dirty="0"/>
          </a:p>
        </p:txBody>
      </p:sp>
      <p:sp>
        <p:nvSpPr>
          <p:cNvPr id="3" name="Content Placeholder 2"/>
          <p:cNvSpPr>
            <a:spLocks noGrp="1"/>
          </p:cNvSpPr>
          <p:nvPr>
            <p:ph idx="1"/>
          </p:nvPr>
        </p:nvSpPr>
        <p:spPr/>
        <p:txBody>
          <a:bodyPr/>
          <a:lstStyle/>
          <a:p>
            <a:pPr marL="0" indent="0">
              <a:buNone/>
            </a:pPr>
            <a:r>
              <a:rPr lang="hy-AM" dirty="0" smtClean="0"/>
              <a:t> Փորձել նպաստել հայկական մշակութային արժեքների անընդհատությանը</a:t>
            </a:r>
            <a:r>
              <a:rPr lang="en-US" dirty="0" smtClean="0"/>
              <a:t>`</a:t>
            </a:r>
            <a:r>
              <a:rPr lang="hy-AM" dirty="0" smtClean="0"/>
              <a:t> անցյալից ներկա, ներկայից ապագա  </a:t>
            </a:r>
          </a:p>
          <a:p>
            <a:pPr marL="0" indent="0">
              <a:buNone/>
            </a:pPr>
            <a:r>
              <a:rPr lang="hy-AM" dirty="0" smtClean="0"/>
              <a:t>Հայկական մշակույթի հայրենիքի ընկալում</a:t>
            </a:r>
          </a:p>
          <a:p>
            <a:pPr>
              <a:buFontTx/>
              <a:buChar char="-"/>
            </a:pPr>
            <a:r>
              <a:rPr lang="hy-AM" dirty="0" smtClean="0"/>
              <a:t> Լեզու</a:t>
            </a:r>
          </a:p>
          <a:p>
            <a:pPr>
              <a:buFontTx/>
              <a:buChar char="-"/>
            </a:pPr>
            <a:r>
              <a:rPr lang="hy-AM" dirty="0" smtClean="0"/>
              <a:t>Կրոնական ինքնություն</a:t>
            </a:r>
          </a:p>
          <a:p>
            <a:pPr>
              <a:buFontTx/>
              <a:buChar char="-"/>
            </a:pPr>
            <a:endParaRPr lang="en-US" dirty="0"/>
          </a:p>
        </p:txBody>
      </p:sp>
    </p:spTree>
    <p:extLst>
      <p:ext uri="{BB962C8B-B14F-4D97-AF65-F5344CB8AC3E}">
        <p14:creationId xmlns:p14="http://schemas.microsoft.com/office/powerpoint/2010/main" val="379367298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աՆերկա պահին </a:t>
            </a:r>
            <a:endParaRPr lang="en-US" dirty="0"/>
          </a:p>
        </p:txBody>
      </p:sp>
      <p:sp>
        <p:nvSpPr>
          <p:cNvPr id="3" name="Content Placeholder 2"/>
          <p:cNvSpPr>
            <a:spLocks noGrp="1"/>
          </p:cNvSpPr>
          <p:nvPr>
            <p:ph idx="1"/>
          </p:nvPr>
        </p:nvSpPr>
        <p:spPr/>
        <p:txBody>
          <a:bodyPr>
            <a:normAutofit fontScale="85000" lnSpcReduction="20000"/>
          </a:bodyPr>
          <a:lstStyle/>
          <a:p>
            <a:r>
              <a:rPr lang="hy-AM" dirty="0"/>
              <a:t>ՀՀ Տոների և հիշատակի օրերի մասին այս պահին գործող օրենքը ներկայացնում է  8 տոներ՝  9 ոչ աշխատանքային օրերով,  այդ թվում՝ Հ</a:t>
            </a:r>
            <a:r>
              <a:rPr lang="hy-AM" b="1" dirty="0"/>
              <a:t>ոդված 1.</a:t>
            </a:r>
            <a:r>
              <a:rPr lang="hy-AM" dirty="0"/>
              <a:t> Ամանոր և Ծննդյան տոներ` նշվում են դեկտեմբերի 31-ից հունվարի 2-ը ներառյալ (Ամանոր) և հունվարի 6-ին (Սուրբ Ծնունդ և Հայտնություն), ոչ աշխատանքային օրեր;  </a:t>
            </a:r>
            <a:r>
              <a:rPr lang="hy-AM" b="1" dirty="0"/>
              <a:t>Հոդված 3.</a:t>
            </a:r>
            <a:r>
              <a:rPr lang="hy-AM" dirty="0"/>
              <a:t> Կանանց տոն` նշվում է մարտի 8-ին, ոչ աշխատանքային օր, </a:t>
            </a:r>
            <a:r>
              <a:rPr lang="hy-AM" b="1" dirty="0"/>
              <a:t>Հոդված 4.</a:t>
            </a:r>
            <a:r>
              <a:rPr lang="hy-AM" dirty="0"/>
              <a:t> Մայրության և գեղեցկության տոն` նշվում է ապրիլի 7-ին; </a:t>
            </a:r>
            <a:r>
              <a:rPr lang="hy-AM" b="1" dirty="0"/>
              <a:t> Հոդված 8.</a:t>
            </a:r>
            <a:r>
              <a:rPr lang="hy-AM" dirty="0"/>
              <a:t> Հաղթանակի և խաղաղության տոն` նշվում է մայիսի 9-ին, ոչ աշխատանքային օր; </a:t>
            </a:r>
            <a:r>
              <a:rPr lang="hy-AM" b="1" dirty="0"/>
              <a:t>Հոդված 9.</a:t>
            </a:r>
            <a:r>
              <a:rPr lang="hy-AM" dirty="0"/>
              <a:t> Հանրապետության տոն` նշվում է մայիսի 28-ին, ոչ աշխատանքային օր; </a:t>
            </a:r>
            <a:r>
              <a:rPr lang="hy-AM" b="1" dirty="0"/>
              <a:t>Հոդված 13,</a:t>
            </a:r>
            <a:r>
              <a:rPr lang="hy-AM" dirty="0"/>
              <a:t> Անկախության տոն, նշվում է սեպտեմբերի 21-ին, ոչ աշխատանքային օր, </a:t>
            </a:r>
            <a:r>
              <a:rPr lang="hy-AM" b="1" dirty="0"/>
              <a:t>Հոդված 14.</a:t>
            </a:r>
            <a:r>
              <a:rPr lang="hy-AM" dirty="0"/>
              <a:t> Թարգմանչաց տոն` նշվում է հոկտեմբերի երկրորդ շաբաթ օրը, </a:t>
            </a:r>
            <a:r>
              <a:rPr lang="hy-AM" b="1" dirty="0"/>
              <a:t>Հոդված 16.</a:t>
            </a:r>
            <a:r>
              <a:rPr lang="hy-AM" dirty="0"/>
              <a:t> Սուրբ Վարդանանց տոն` բարի գործի և ազգային տուրքի օր` նշվում է Սուրբ Զատիկից 8 շաբաթ առաջ` հինգշաբթի օրը; </a:t>
            </a:r>
            <a:r>
              <a:rPr lang="hy-AM" b="1" dirty="0"/>
              <a:t>Հոդված 17. </a:t>
            </a:r>
            <a:r>
              <a:rPr lang="hy-AM" dirty="0"/>
              <a:t>Սուրբ Էջմիածնի տոն` նշվում է Սուրբ Զատիկից 64 օր հետո` կիրակի օրը</a:t>
            </a:r>
            <a:endParaRPr lang="en-US" dirty="0"/>
          </a:p>
        </p:txBody>
      </p:sp>
    </p:spTree>
    <p:extLst>
      <p:ext uri="{BB962C8B-B14F-4D97-AF65-F5344CB8AC3E}">
        <p14:creationId xmlns:p14="http://schemas.microsoft.com/office/powerpoint/2010/main" val="25676124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a:t>Նշման կամ Հիշատակման արժանի 23  օր, որից 5-ը՝ ոչ աշխատանքային օրեր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80951311"/>
              </p:ext>
            </p:extLst>
          </p:nvPr>
        </p:nvGraphicFramePr>
        <p:xfrm>
          <a:off x="1710050" y="1042134"/>
          <a:ext cx="1302875" cy="5846179"/>
        </p:xfrm>
        <a:graphic>
          <a:graphicData uri="http://schemas.openxmlformats.org/drawingml/2006/table">
            <a:tbl>
              <a:tblPr firstRow="1" firstCol="1" bandRow="1">
                <a:tableStyleId>{5C22544A-7EE6-4342-B048-85BDC9FD1C3A}</a:tableStyleId>
              </a:tblPr>
              <a:tblGrid>
                <a:gridCol w="98238"/>
                <a:gridCol w="544560"/>
                <a:gridCol w="460117"/>
                <a:gridCol w="199960"/>
              </a:tblGrid>
              <a:tr h="128810">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Տոներ և նշման օրեր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ամսաթիվ</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կարգավիճակ</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205743">
                <a:tc>
                  <a:txBody>
                    <a:bodyPr/>
                    <a:lstStyle/>
                    <a:p>
                      <a:pPr marL="0" marR="0">
                        <a:lnSpc>
                          <a:spcPct val="107000"/>
                        </a:lnSpc>
                        <a:spcBef>
                          <a:spcPts val="0"/>
                        </a:spcBef>
                        <a:spcAft>
                          <a:spcPts val="0"/>
                        </a:spcAft>
                      </a:pPr>
                      <a:r>
                        <a:rPr lang="hy-AM" sz="400">
                          <a:effectLst/>
                        </a:rPr>
                        <a:t>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200">
                          <a:effectLst/>
                        </a:rPr>
                        <a:t>Հ</a:t>
                      </a:r>
                      <a:r>
                        <a:rPr lang="hy-AM" sz="300">
                          <a:effectLst/>
                        </a:rPr>
                        <a:t>ոդված 1. Ամանոր և Ծննդյան տոներ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 դեկտեմբերի 31-ից հունվարի 2-ը ներառյալ (Ամանոր) և հունվարի 6-ին (Սուրբ Ծնունդ և Հայտնություն),</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աշխատանքային օրեր 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05554">
                <a:tc>
                  <a:txBody>
                    <a:bodyPr/>
                    <a:lstStyle/>
                    <a:p>
                      <a:pPr marL="0" marR="0">
                        <a:lnSpc>
                          <a:spcPct val="107000"/>
                        </a:lnSpc>
                        <a:spcBef>
                          <a:spcPts val="0"/>
                        </a:spcBef>
                        <a:spcAft>
                          <a:spcPts val="0"/>
                        </a:spcAft>
                      </a:pPr>
                      <a:r>
                        <a:rPr lang="hy-AM" sz="400">
                          <a:effectLst/>
                        </a:rPr>
                        <a:t>2</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3. Կանանց տոն</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մարտի 8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82297">
                <a:tc>
                  <a:txBody>
                    <a:bodyPr/>
                    <a:lstStyle/>
                    <a:p>
                      <a:pPr marL="0" marR="0">
                        <a:lnSpc>
                          <a:spcPct val="107000"/>
                        </a:lnSpc>
                        <a:spcBef>
                          <a:spcPts val="0"/>
                        </a:spcBef>
                        <a:spcAft>
                          <a:spcPts val="0"/>
                        </a:spcAft>
                      </a:pPr>
                      <a:r>
                        <a:rPr lang="hy-AM" sz="400">
                          <a:effectLst/>
                        </a:rPr>
                        <a:t>3</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4. Մայրության և գեղեցկության տոն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ապրիլի 7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82297">
                <a:tc>
                  <a:txBody>
                    <a:bodyPr/>
                    <a:lstStyle/>
                    <a:p>
                      <a:pPr marL="0" marR="0">
                        <a:lnSpc>
                          <a:spcPct val="107000"/>
                        </a:lnSpc>
                        <a:spcBef>
                          <a:spcPts val="0"/>
                        </a:spcBef>
                        <a:spcAft>
                          <a:spcPts val="0"/>
                        </a:spcAft>
                      </a:pPr>
                      <a:r>
                        <a:rPr lang="hy-AM" sz="400">
                          <a:effectLst/>
                        </a:rPr>
                        <a:t>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8. Հաղթանակի և խաղաղության տոն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մայիսի 9</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5</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9. Հանրապետության տոն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մայիսի 28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6</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13, Անկախության տոն</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սեպտեմբերի 21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82297">
                <a:tc>
                  <a:txBody>
                    <a:bodyPr/>
                    <a:lstStyle/>
                    <a:p>
                      <a:pPr marL="0" marR="0">
                        <a:lnSpc>
                          <a:spcPct val="107000"/>
                        </a:lnSpc>
                        <a:spcBef>
                          <a:spcPts val="0"/>
                        </a:spcBef>
                        <a:spcAft>
                          <a:spcPts val="0"/>
                        </a:spcAft>
                      </a:pPr>
                      <a:r>
                        <a:rPr lang="hy-AM" sz="400">
                          <a:effectLst/>
                        </a:rPr>
                        <a:t>7</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14. Թարգմանչաց տոն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հոկտեմբերի երկրորդ շաբաթ օրը</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16. Սուրբ Վարդանանց տոն` բարի գործի և ազգային տուրքի օր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Սուրբ Զատիկից 8 շաբաթ առաջ` հինգշաբթի օրը;</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82297">
                <a:tc>
                  <a:txBody>
                    <a:bodyPr/>
                    <a:lstStyle/>
                    <a:p>
                      <a:pPr marL="0" marR="0">
                        <a:lnSpc>
                          <a:spcPct val="107000"/>
                        </a:lnSpc>
                        <a:spcBef>
                          <a:spcPts val="0"/>
                        </a:spcBef>
                        <a:spcAft>
                          <a:spcPts val="0"/>
                        </a:spcAft>
                      </a:pPr>
                      <a:r>
                        <a:rPr lang="hy-AM" sz="400">
                          <a:effectLst/>
                        </a:rPr>
                        <a:t>9</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17. Սուրբ Էջմիածնի տոն</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Սուրբ Զատիկից 64 օր հետո` կիրակի օրը</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highlight>
                            <a:srgbClr val="00FF00"/>
                          </a:highlight>
                        </a:rPr>
                        <a:t>Նշման օրեր</a:t>
                      </a: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1.2. Հայրենիքի պաշտպանության համար զոհվածների հիշատակի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հունվարի 27</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2</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2. Բանակի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հունվարի 28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3</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2.1. Մայրենի լեզվի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 փետրվարի 21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311296">
                <a:tc>
                  <a:txBody>
                    <a:bodyPr/>
                    <a:lstStyle/>
                    <a:p>
                      <a:pPr marL="0" marR="0">
                        <a:lnSpc>
                          <a:spcPct val="107000"/>
                        </a:lnSpc>
                        <a:spcBef>
                          <a:spcPts val="0"/>
                        </a:spcBef>
                        <a:spcAft>
                          <a:spcPts val="0"/>
                        </a:spcAft>
                      </a:pPr>
                      <a:r>
                        <a:rPr lang="hy-AM" sz="400">
                          <a:effectLst/>
                        </a:rPr>
                        <a:t>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2.2. Ադրբեջանական ԽՍՀ-ում կազմակերպված ջարդերի զոհերի հիշատակի և բռնագաղթված հայ բնակչության իրավունքների պաշտպանության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փետրվարի 28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329188">
                <a:tc>
                  <a:txBody>
                    <a:bodyPr/>
                    <a:lstStyle/>
                    <a:p>
                      <a:pPr marL="0" marR="0">
                        <a:lnSpc>
                          <a:spcPct val="107000"/>
                        </a:lnSpc>
                        <a:spcBef>
                          <a:spcPts val="0"/>
                        </a:spcBef>
                        <a:spcAft>
                          <a:spcPts val="0"/>
                        </a:spcAft>
                      </a:pPr>
                      <a:r>
                        <a:rPr lang="hy-AM" sz="400">
                          <a:effectLst/>
                        </a:rPr>
                        <a:t>5</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4․1․ Հայաստանի Հանրապետության քաղաքացու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նշվում է ապրիլի վերջին շաբաթ օրը: Մայիսի 1-ը շաբաթ օրվա հետ համընկնելու դեպքում Հայաստանի Հանրապետության քաղաքացու օրը նշվում է ապրիլի վերջին կիրակի օրը:</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6</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4.2. Հայ կինոյի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indent="285750" algn="just">
                        <a:lnSpc>
                          <a:spcPct val="107000"/>
                        </a:lnSpc>
                        <a:spcBef>
                          <a:spcPts val="0"/>
                        </a:spcBef>
                        <a:spcAft>
                          <a:spcPts val="0"/>
                        </a:spcAft>
                      </a:pPr>
                      <a:r>
                        <a:rPr lang="hy-AM" sz="300">
                          <a:effectLst/>
                        </a:rPr>
                        <a:t>ապրիլի 16</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64405">
                <a:tc>
                  <a:txBody>
                    <a:bodyPr/>
                    <a:lstStyle/>
                    <a:p>
                      <a:pPr marL="0" marR="0">
                        <a:lnSpc>
                          <a:spcPct val="107000"/>
                        </a:lnSpc>
                        <a:spcBef>
                          <a:spcPts val="0"/>
                        </a:spcBef>
                        <a:spcAft>
                          <a:spcPts val="0"/>
                        </a:spcAft>
                      </a:pPr>
                      <a:r>
                        <a:rPr lang="hy-AM" sz="400">
                          <a:effectLst/>
                        </a:rPr>
                        <a:t>7</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4.3. Հարկ վճարողի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indent="285750" algn="just">
                        <a:lnSpc>
                          <a:spcPct val="107000"/>
                        </a:lnSpc>
                        <a:spcBef>
                          <a:spcPts val="0"/>
                        </a:spcBef>
                        <a:spcAft>
                          <a:spcPts val="0"/>
                        </a:spcAft>
                      </a:pPr>
                      <a:r>
                        <a:rPr lang="hy-AM" sz="300">
                          <a:effectLst/>
                        </a:rPr>
                        <a:t>ապրիլի 19</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5. Հայոց ցեղասպանության զոհերի հիշատակի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`ապրիլի 24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46702">
                <a:tc>
                  <a:txBody>
                    <a:bodyPr/>
                    <a:lstStyle/>
                    <a:p>
                      <a:pPr marL="0" marR="0">
                        <a:lnSpc>
                          <a:spcPct val="107000"/>
                        </a:lnSpc>
                        <a:spcBef>
                          <a:spcPts val="0"/>
                        </a:spcBef>
                        <a:spcAft>
                          <a:spcPts val="0"/>
                        </a:spcAft>
                      </a:pPr>
                      <a:r>
                        <a:rPr lang="hy-AM" sz="400">
                          <a:effectLst/>
                        </a:rPr>
                        <a:t>9</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6. Աշխատանքի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մայիսի </a:t>
                      </a:r>
                      <a:endParaRPr lang="en-US" sz="200">
                        <a:effectLst/>
                      </a:endParaRPr>
                    </a:p>
                    <a:p>
                      <a:pPr marL="0" marR="95250" indent="285750" algn="just">
                        <a:lnSpc>
                          <a:spcPct val="107000"/>
                        </a:lnSpc>
                        <a:spcBef>
                          <a:spcPts val="0"/>
                        </a:spcBef>
                        <a:spcAft>
                          <a:spcPts val="0"/>
                        </a:spcAft>
                      </a:pPr>
                      <a:r>
                        <a:rPr lang="hy-AM" sz="300">
                          <a:effectLst/>
                        </a:rPr>
                        <a:t> </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05554">
                <a:tc>
                  <a:txBody>
                    <a:bodyPr/>
                    <a:lstStyle/>
                    <a:p>
                      <a:pPr marL="0" marR="0">
                        <a:lnSpc>
                          <a:spcPct val="107000"/>
                        </a:lnSpc>
                        <a:spcBef>
                          <a:spcPts val="0"/>
                        </a:spcBef>
                        <a:spcAft>
                          <a:spcPts val="0"/>
                        </a:spcAft>
                      </a:pPr>
                      <a:r>
                        <a:rPr lang="hy-AM" sz="400">
                          <a:effectLst/>
                        </a:rPr>
                        <a:t>10</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7. Երկրապահի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մայիսի 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8197">
                <a:tc>
                  <a:txBody>
                    <a:bodyPr/>
                    <a:lstStyle/>
                    <a:p>
                      <a:pPr marL="0" marR="0">
                        <a:lnSpc>
                          <a:spcPct val="107000"/>
                        </a:lnSpc>
                        <a:spcBef>
                          <a:spcPts val="0"/>
                        </a:spcBef>
                        <a:spcAft>
                          <a:spcPts val="0"/>
                        </a:spcAft>
                      </a:pPr>
                      <a:r>
                        <a:rPr lang="hy-AM" sz="400">
                          <a:effectLst/>
                        </a:rPr>
                        <a:t>11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en-US" sz="300">
                          <a:effectLst/>
                        </a:rPr>
                        <a:t>Հոդված 8.1. </a:t>
                      </a:r>
                      <a:r>
                        <a:rPr lang="hy-AM" sz="300">
                          <a:effectLst/>
                        </a:rPr>
                        <a:t>Ընտանիքի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մայիսի 15</a:t>
                      </a:r>
                      <a:endParaRPr lang="en-US" sz="200">
                        <a:effectLst/>
                      </a:endParaRPr>
                    </a:p>
                    <a:p>
                      <a:pPr marL="381000" marR="95250" indent="285750" algn="just">
                        <a:lnSpc>
                          <a:spcPct val="107000"/>
                        </a:lnSpc>
                        <a:spcBef>
                          <a:spcPts val="0"/>
                        </a:spcBef>
                        <a:spcAft>
                          <a:spcPts val="0"/>
                        </a:spcAft>
                      </a:pPr>
                      <a:r>
                        <a:rPr lang="hy-AM" sz="2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12</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8.2. ՈՒսանողների և երիտասարդների օր` նշվում է մայիսի 16-ին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մայիսի 16</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13</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10. Երեխաների իրավունքների պաշտպանության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Հունիսի 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46702">
                <a:tc>
                  <a:txBody>
                    <a:bodyPr/>
                    <a:lstStyle/>
                    <a:p>
                      <a:pPr marL="0" marR="0">
                        <a:lnSpc>
                          <a:spcPct val="107000"/>
                        </a:lnSpc>
                        <a:spcBef>
                          <a:spcPts val="0"/>
                        </a:spcBef>
                        <a:spcAft>
                          <a:spcPts val="0"/>
                        </a:spcAft>
                      </a:pPr>
                      <a:r>
                        <a:rPr lang="hy-AM" sz="400">
                          <a:effectLst/>
                        </a:rPr>
                        <a:t>14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en-US" sz="300">
                          <a:effectLst/>
                        </a:rPr>
                        <a:t>Հոդված 10.1. Բռնադատվածների հիշատակի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en-US" sz="300">
                          <a:effectLst/>
                        </a:rPr>
                        <a:t>հունիսի 14</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50492">
                <a:tc>
                  <a:txBody>
                    <a:bodyPr/>
                    <a:lstStyle/>
                    <a:p>
                      <a:pPr marL="0" marR="0">
                        <a:lnSpc>
                          <a:spcPct val="107000"/>
                        </a:lnSpc>
                        <a:spcBef>
                          <a:spcPts val="0"/>
                        </a:spcBef>
                        <a:spcAft>
                          <a:spcPts val="0"/>
                        </a:spcAft>
                      </a:pPr>
                      <a:r>
                        <a:rPr lang="hy-AM" sz="400">
                          <a:effectLst/>
                        </a:rPr>
                        <a:t>15</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10․2․ Հայրերի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Հունիսի 17</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249427">
                <a:tc>
                  <a:txBody>
                    <a:bodyPr/>
                    <a:lstStyle/>
                    <a:p>
                      <a:pPr marL="0" marR="0">
                        <a:lnSpc>
                          <a:spcPct val="107000"/>
                        </a:lnSpc>
                        <a:spcBef>
                          <a:spcPts val="0"/>
                        </a:spcBef>
                        <a:spcAft>
                          <a:spcPts val="0"/>
                        </a:spcAft>
                      </a:pPr>
                      <a:r>
                        <a:rPr lang="hy-AM" sz="400">
                          <a:effectLst/>
                        </a:rPr>
                        <a:t>16</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11. Սահմանադրության օր․  Նույն օրը նշվում է նաև որպես պետական խորհրդանիշների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հուլիսի 5-ին,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ոչ աշխ․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64594">
                <a:tc>
                  <a:txBody>
                    <a:bodyPr/>
                    <a:lstStyle/>
                    <a:p>
                      <a:pPr marL="0" marR="0">
                        <a:lnSpc>
                          <a:spcPct val="107000"/>
                        </a:lnSpc>
                        <a:spcBef>
                          <a:spcPts val="0"/>
                        </a:spcBef>
                        <a:spcAft>
                          <a:spcPts val="0"/>
                        </a:spcAft>
                      </a:pPr>
                      <a:r>
                        <a:rPr lang="hy-AM" sz="400">
                          <a:effectLst/>
                        </a:rPr>
                        <a:t>17</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Հոդված 11.1. 2014 թվականի` Սինջարի եզդիների ցեղասպանության զոհերի հիշատակի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indent="285750" algn="just">
                        <a:lnSpc>
                          <a:spcPct val="107000"/>
                        </a:lnSpc>
                        <a:spcBef>
                          <a:spcPts val="0"/>
                        </a:spcBef>
                        <a:spcAft>
                          <a:spcPts val="0"/>
                        </a:spcAft>
                      </a:pPr>
                      <a:r>
                        <a:rPr lang="hy-AM" sz="300">
                          <a:effectLst/>
                        </a:rPr>
                        <a:t>օգոստոսի 3:</a:t>
                      </a:r>
                      <a:endParaRPr lang="en-US" sz="200">
                        <a:effectLst/>
                      </a:endParaRPr>
                    </a:p>
                    <a:p>
                      <a:pPr marL="0" marR="95250" indent="285750" algn="just">
                        <a:lnSpc>
                          <a:spcPct val="107000"/>
                        </a:lnSpc>
                        <a:spcBef>
                          <a:spcPts val="0"/>
                        </a:spcBef>
                        <a:spcAft>
                          <a:spcPts val="0"/>
                        </a:spcAft>
                      </a:pPr>
                      <a:r>
                        <a:rPr lang="hy-AM" sz="300">
                          <a:effectLst/>
                        </a:rPr>
                        <a:t> </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46702">
                <a:tc>
                  <a:txBody>
                    <a:bodyPr/>
                    <a:lstStyle/>
                    <a:p>
                      <a:pPr marL="0" marR="0">
                        <a:lnSpc>
                          <a:spcPct val="107000"/>
                        </a:lnSpc>
                        <a:spcBef>
                          <a:spcPts val="0"/>
                        </a:spcBef>
                        <a:spcAft>
                          <a:spcPts val="0"/>
                        </a:spcAft>
                      </a:pPr>
                      <a:r>
                        <a:rPr lang="hy-AM" sz="400">
                          <a:effectLst/>
                        </a:rPr>
                        <a:t>18</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12. Գիտելիքի և դպրության օր</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սեպտեմբերի 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41338">
                <a:tc>
                  <a:txBody>
                    <a:bodyPr/>
                    <a:lstStyle/>
                    <a:p>
                      <a:pPr marL="0" marR="0">
                        <a:lnSpc>
                          <a:spcPct val="107000"/>
                        </a:lnSpc>
                        <a:spcBef>
                          <a:spcPts val="0"/>
                        </a:spcBef>
                        <a:spcAft>
                          <a:spcPts val="0"/>
                        </a:spcAft>
                      </a:pPr>
                      <a:r>
                        <a:rPr lang="hy-AM" sz="400">
                          <a:effectLst/>
                        </a:rPr>
                        <a:t>19</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13.1. ՈՒսուցչի օր</a:t>
                      </a:r>
                      <a:endParaRPr lang="en-US" sz="200">
                        <a:effectLst/>
                      </a:endParaRPr>
                    </a:p>
                    <a:p>
                      <a:pPr marL="381000" marR="95250" indent="285750" algn="just">
                        <a:lnSpc>
                          <a:spcPct val="107000"/>
                        </a:lnSpc>
                        <a:spcBef>
                          <a:spcPts val="0"/>
                        </a:spcBef>
                        <a:spcAft>
                          <a:spcPts val="0"/>
                        </a:spcAft>
                      </a:pPr>
                      <a:r>
                        <a:rPr lang="hy-AM" sz="200">
                          <a:effectLst/>
                        </a:rPr>
                        <a:t>                </a:t>
                      </a:r>
                      <a:endParaRPr lang="en-US" sz="200">
                        <a:effectLst/>
                      </a:endParaRPr>
                    </a:p>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հոկտեմբերի 5</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20</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13.2. Հայաստանի Հանրապետության ազգային փոքրամասնությունների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300">
                          <a:effectLst/>
                        </a:rPr>
                        <a:t>հոկտեմբերի առաջին կիրակի օրը:</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82297">
                <a:tc>
                  <a:txBody>
                    <a:bodyPr/>
                    <a:lstStyle/>
                    <a:p>
                      <a:pPr marL="0" marR="0">
                        <a:lnSpc>
                          <a:spcPct val="107000"/>
                        </a:lnSpc>
                        <a:spcBef>
                          <a:spcPts val="0"/>
                        </a:spcBef>
                        <a:spcAft>
                          <a:spcPts val="0"/>
                        </a:spcAft>
                      </a:pPr>
                      <a:r>
                        <a:rPr lang="hy-AM" sz="400">
                          <a:effectLst/>
                        </a:rPr>
                        <a:t>21</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14.1. Տեղական ինքնակառավարման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նոյեմբերի 10-</a:t>
                      </a: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23446">
                <a:tc>
                  <a:txBody>
                    <a:bodyPr/>
                    <a:lstStyle/>
                    <a:p>
                      <a:pPr marL="0" marR="0">
                        <a:lnSpc>
                          <a:spcPct val="107000"/>
                        </a:lnSpc>
                        <a:spcBef>
                          <a:spcPts val="0"/>
                        </a:spcBef>
                        <a:spcAft>
                          <a:spcPts val="0"/>
                        </a:spcAft>
                      </a:pPr>
                      <a:r>
                        <a:rPr lang="hy-AM" sz="400">
                          <a:effectLst/>
                        </a:rPr>
                        <a:t>22</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15. Երկրաշարժի զոհերի հիշատակի և աղետներին դիմակայունության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դեկտեմբերի 7</a:t>
                      </a: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r h="164594">
                <a:tc>
                  <a:txBody>
                    <a:bodyPr/>
                    <a:lstStyle/>
                    <a:p>
                      <a:pPr marL="0" marR="0">
                        <a:lnSpc>
                          <a:spcPct val="107000"/>
                        </a:lnSpc>
                        <a:spcBef>
                          <a:spcPts val="0"/>
                        </a:spcBef>
                        <a:spcAft>
                          <a:spcPts val="0"/>
                        </a:spcAft>
                      </a:pPr>
                      <a:r>
                        <a:rPr lang="hy-AM" sz="400">
                          <a:effectLst/>
                        </a:rPr>
                        <a:t>23</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Հոդված  15.1. Ցեղասպանությունների դատապարտման և կանխարգելման օր</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95250" algn="just">
                        <a:lnSpc>
                          <a:spcPct val="107000"/>
                        </a:lnSpc>
                        <a:spcBef>
                          <a:spcPts val="0"/>
                        </a:spcBef>
                        <a:spcAft>
                          <a:spcPts val="0"/>
                        </a:spcAft>
                      </a:pPr>
                      <a:r>
                        <a:rPr lang="hy-AM" sz="300">
                          <a:effectLst/>
                        </a:rPr>
                        <a:t>դեկտեմբերի 9 </a:t>
                      </a:r>
                      <a:endParaRPr lang="en-US" sz="200">
                        <a:effectLst/>
                      </a:endParaRPr>
                    </a:p>
                    <a:p>
                      <a:pPr marL="0" marR="95250" algn="just">
                        <a:lnSpc>
                          <a:spcPct val="107000"/>
                        </a:lnSpc>
                        <a:spcBef>
                          <a:spcPts val="0"/>
                        </a:spcBef>
                        <a:spcAft>
                          <a:spcPts val="0"/>
                        </a:spcAft>
                      </a:pPr>
                      <a:r>
                        <a:rPr lang="hy-AM" sz="300">
                          <a:effectLst/>
                        </a:rPr>
                        <a:t>-</a:t>
                      </a:r>
                      <a:r>
                        <a:rPr lang="hy-AM" sz="400">
                          <a:effectLst/>
                        </a:rPr>
                        <a:t> </a:t>
                      </a:r>
                      <a:endParaRPr lang="en-US" sz="20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c>
                  <a:txBody>
                    <a:bodyPr/>
                    <a:lstStyle/>
                    <a:p>
                      <a:pPr marL="0" marR="0">
                        <a:lnSpc>
                          <a:spcPct val="107000"/>
                        </a:lnSpc>
                        <a:spcBef>
                          <a:spcPts val="0"/>
                        </a:spcBef>
                        <a:spcAft>
                          <a:spcPts val="0"/>
                        </a:spcAft>
                      </a:pPr>
                      <a:r>
                        <a:rPr lang="hy-AM" sz="400" dirty="0">
                          <a:effectLst/>
                        </a:rPr>
                        <a:t> </a:t>
                      </a:r>
                      <a:endParaRPr lang="en-US" sz="200" dirty="0">
                        <a:effectLst/>
                        <a:latin typeface="Calibri" panose="020F0502020204030204" pitchFamily="34" charset="0"/>
                        <a:ea typeface="Calibri" panose="020F0502020204030204" pitchFamily="34" charset="0"/>
                        <a:cs typeface="Times New Roman" panose="02020603050405020304" pitchFamily="18" charset="0"/>
                      </a:endParaRPr>
                    </a:p>
                  </a:txBody>
                  <a:tcPr marL="15049" marR="15049" marT="0" marB="0"/>
                </a:tc>
              </a:tr>
            </a:tbl>
          </a:graphicData>
        </a:graphic>
      </p:graphicFrame>
      <p:sp>
        <p:nvSpPr>
          <p:cNvPr id="5" name="Rectangle 1"/>
          <p:cNvSpPr>
            <a:spLocks noChangeArrowheads="1"/>
          </p:cNvSpPr>
          <p:nvPr/>
        </p:nvSpPr>
        <p:spPr bwMode="auto">
          <a:xfrm>
            <a:off x="-3734512"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1162794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y-AM" dirty="0"/>
              <a:t>Պարզ չէ, թե պաշտոնական տոնացույց ընդգրկված օրերից «տոն» կամ «օր» բնութագիրն ինչ սկզբունքով է ընտվել։  Օրինակ՝ </a:t>
            </a:r>
            <a:r>
              <a:rPr lang="hy-AM" dirty="0" smtClean="0"/>
              <a:t>ինչու</a:t>
            </a:r>
            <a:r>
              <a:rPr lang="hy-AM" dirty="0"/>
              <a:t>՞ են Կանանց տոն, Մայրության տոն, իսկ Հայրերի օր, Ընտանիքի օր։ Ինչու՞ է Թարգմանչացը՝ </a:t>
            </a:r>
            <a:r>
              <a:rPr lang="hy-AM" dirty="0" smtClean="0"/>
              <a:t>տոն, </a:t>
            </a:r>
            <a:r>
              <a:rPr lang="hy-AM" dirty="0"/>
              <a:t>Գիտելիքի և </a:t>
            </a:r>
            <a:r>
              <a:rPr lang="hy-AM" dirty="0" smtClean="0"/>
              <a:t>դպրությունը՝  </a:t>
            </a:r>
            <a:r>
              <a:rPr lang="hy-AM" dirty="0"/>
              <a:t>օր</a:t>
            </a:r>
            <a:endParaRPr lang="en-US" dirty="0"/>
          </a:p>
          <a:p>
            <a:endParaRPr lang="en-US" dirty="0"/>
          </a:p>
          <a:p>
            <a:pPr marL="0" indent="0">
              <a:buNone/>
            </a:pPr>
            <a:endParaRPr lang="en-US" dirty="0"/>
          </a:p>
        </p:txBody>
      </p:sp>
    </p:spTree>
    <p:extLst>
      <p:ext uri="{BB962C8B-B14F-4D97-AF65-F5344CB8AC3E}">
        <p14:creationId xmlns:p14="http://schemas.microsoft.com/office/powerpoint/2010/main" val="275722337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hy-AM" dirty="0"/>
              <a:t>Հանդիսավոր նշման օրերից վեցը  մասնավորեցաված են որպես «հիշատակի օրեր»՝ </a:t>
            </a:r>
            <a:r>
              <a:rPr lang="hy-AM" b="1" dirty="0"/>
              <a:t>Հոդված 1.2.</a:t>
            </a:r>
            <a:r>
              <a:rPr lang="hy-AM" dirty="0"/>
              <a:t> Հայրենիքի պաշտպանության համար զոհվածների հիշատակի օր` նշվում է հունվարի 27-ին, ոչ աշխատանքային օր;</a:t>
            </a:r>
            <a:r>
              <a:rPr lang="hy-AM" b="1" dirty="0"/>
              <a:t> Հոդված 2.2.</a:t>
            </a:r>
            <a:r>
              <a:rPr lang="hy-AM" dirty="0"/>
              <a:t> Ադրբեջանական ԽՍՀ-ում կազմակերպված ջարդերի զոհերի հիշատակի և բռնագաղթված հայ բնակչության իրավունքների պաշտպանության օր; </a:t>
            </a:r>
            <a:r>
              <a:rPr lang="hy-AM" b="1" dirty="0"/>
              <a:t>Հոդված 5.</a:t>
            </a:r>
            <a:r>
              <a:rPr lang="hy-AM" dirty="0"/>
              <a:t> Հայոց ցեղասպանության զոհերի հիշատակի օր; </a:t>
            </a:r>
            <a:r>
              <a:rPr lang="hy-AM" b="1" dirty="0"/>
              <a:t>Հոդված 10.1. </a:t>
            </a:r>
            <a:r>
              <a:rPr lang="hy-AM" dirty="0"/>
              <a:t>Բռնադատվածների հիշատակի օր; </a:t>
            </a:r>
            <a:r>
              <a:rPr lang="hy-AM" b="1" dirty="0"/>
              <a:t>Հոդված 11.1.</a:t>
            </a:r>
            <a:r>
              <a:rPr lang="hy-AM" dirty="0"/>
              <a:t> 2014 թվականի` Սինջարի եզդիների ցեղասպանության զոհերի հիշատակի օր; </a:t>
            </a:r>
            <a:r>
              <a:rPr lang="hy-AM" b="1" dirty="0"/>
              <a:t>Հոդված 15.</a:t>
            </a:r>
            <a:r>
              <a:rPr lang="hy-AM" dirty="0"/>
              <a:t> Երկրաշարժի զոհերի հիշատակի և աղետներին դիմակայունության օր։ Հիշատակի 6 օրերից հինգը նվիրված է «զոհերին», և միայն մեկը՝ «Բռնադատվածների հիշատակի օր»-ը  հիշատակման թիրախ «զոհեր» չունի; </a:t>
            </a:r>
            <a:endParaRPr lang="en-US" dirty="0"/>
          </a:p>
        </p:txBody>
      </p:sp>
    </p:spTree>
    <p:extLst>
      <p:ext uri="{BB962C8B-B14F-4D97-AF65-F5344CB8AC3E}">
        <p14:creationId xmlns:p14="http://schemas.microsoft.com/office/powerpoint/2010/main" val="394974347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y-AM" dirty="0"/>
              <a:t>Օրենքից դուրս մնացած, բայց ՀՀ-ում ակտիվ նշվող ավանդական կրոնա-ժողովրդական տոներ կան, օրինակ  Ս․Սարգիս, Զատիկ, Համբարձում,Վարդավառ, Սուրբ խաչ</a:t>
            </a:r>
            <a:endParaRPr lang="en-US" dirty="0"/>
          </a:p>
          <a:p>
            <a:r>
              <a:rPr lang="hy-AM" dirty="0"/>
              <a:t> </a:t>
            </a:r>
            <a:endParaRPr lang="en-US" dirty="0"/>
          </a:p>
          <a:p>
            <a:r>
              <a:rPr lang="hy-AM" dirty="0"/>
              <a:t>Գործում են նաև 20-րդ դարի նորամուտ տոներ, օրինակ՝ Վերջին զանգ, բնակավայրերի տոներ, օրինակ՝ Էրեբունի-Երևան </a:t>
            </a:r>
            <a:endParaRPr lang="en-US" dirty="0"/>
          </a:p>
        </p:txBody>
      </p:sp>
    </p:spTree>
    <p:extLst>
      <p:ext uri="{BB962C8B-B14F-4D97-AF65-F5344CB8AC3E}">
        <p14:creationId xmlns:p14="http://schemas.microsoft.com/office/powerpoint/2010/main" val="352895615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hy-AM" dirty="0"/>
              <a:t>Մ</a:t>
            </a:r>
            <a:r>
              <a:rPr lang="hy-AM" dirty="0" smtClean="0"/>
              <a:t>ի քանի խոսք «իրեն չգտնող» </a:t>
            </a:r>
          </a:p>
          <a:p>
            <a:pPr marL="0" indent="0">
              <a:buNone/>
            </a:pPr>
            <a:endParaRPr lang="hy-AM" dirty="0"/>
          </a:p>
          <a:p>
            <a:pPr marL="0" indent="0">
              <a:buNone/>
            </a:pPr>
            <a:r>
              <a:rPr lang="hy-AM" dirty="0" smtClean="0"/>
              <a:t> Անկախության տոնի մասին </a:t>
            </a:r>
            <a:endParaRPr lang="en-US" dirty="0"/>
          </a:p>
        </p:txBody>
      </p:sp>
    </p:spTree>
    <p:extLst>
      <p:ext uri="{BB962C8B-B14F-4D97-AF65-F5344CB8AC3E}">
        <p14:creationId xmlns:p14="http://schemas.microsoft.com/office/powerpoint/2010/main" val="87522593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Երթն</a:t>
            </a:r>
            <a:r>
              <a:rPr lang="en-US" dirty="0"/>
              <a:t> </a:t>
            </a:r>
            <a:r>
              <a:rPr lang="en-US" dirty="0" err="1"/>
              <a:t>առաջնորդում</a:t>
            </a:r>
            <a:r>
              <a:rPr lang="en-US" dirty="0"/>
              <a:t> է </a:t>
            </a:r>
            <a:r>
              <a:rPr lang="en-US" dirty="0" err="1"/>
              <a:t>հեծյալ</a:t>
            </a:r>
            <a:r>
              <a:rPr lang="en-US" dirty="0"/>
              <a:t> </a:t>
            </a:r>
            <a:r>
              <a:rPr lang="en-US" dirty="0" err="1"/>
              <a:t>Վարդան</a:t>
            </a:r>
            <a:r>
              <a:rPr lang="en-US" dirty="0"/>
              <a:t> </a:t>
            </a:r>
            <a:r>
              <a:rPr lang="en-US" dirty="0" err="1"/>
              <a:t>Մամիկոնյանը</a:t>
            </a:r>
            <a:r>
              <a:rPr lang="en-US" dirty="0"/>
              <a:t>: </a:t>
            </a:r>
            <a:r>
              <a:rPr lang="en-US" dirty="0" err="1"/>
              <a:t>Ետևից</a:t>
            </a:r>
            <a:r>
              <a:rPr lang="en-US" dirty="0"/>
              <a:t> </a:t>
            </a:r>
            <a:r>
              <a:rPr lang="en-US" dirty="0" err="1"/>
              <a:t>հետիոտն</a:t>
            </a:r>
            <a:r>
              <a:rPr lang="en-US" dirty="0"/>
              <a:t> </a:t>
            </a:r>
            <a:r>
              <a:rPr lang="en-US" dirty="0" err="1"/>
              <a:t>երթն</a:t>
            </a:r>
            <a:r>
              <a:rPr lang="en-US" dirty="0"/>
              <a:t> է: </a:t>
            </a:r>
            <a:r>
              <a:rPr lang="en-US" dirty="0" err="1"/>
              <a:t>Վարդան</a:t>
            </a:r>
            <a:r>
              <a:rPr lang="en-US" dirty="0"/>
              <a:t> </a:t>
            </a:r>
            <a:r>
              <a:rPr lang="en-US" dirty="0" err="1"/>
              <a:t>Մամիկոնյանը</a:t>
            </a:r>
            <a:r>
              <a:rPr lang="en-US" dirty="0"/>
              <a:t> </a:t>
            </a:r>
            <a:r>
              <a:rPr lang="en-US" dirty="0" err="1"/>
              <a:t>իշխում</a:t>
            </a:r>
            <a:r>
              <a:rPr lang="en-US" dirty="0"/>
              <a:t> է </a:t>
            </a:r>
            <a:r>
              <a:rPr lang="en-US" dirty="0" err="1"/>
              <a:t>ամենի</a:t>
            </a:r>
            <a:r>
              <a:rPr lang="en-US" dirty="0"/>
              <a:t> </a:t>
            </a:r>
            <a:r>
              <a:rPr lang="en-US" dirty="0" err="1"/>
              <a:t>վրա`տարածքի</a:t>
            </a:r>
            <a:r>
              <a:rPr lang="en-US" dirty="0"/>
              <a:t>, </a:t>
            </a:r>
            <a:r>
              <a:rPr lang="en-US" dirty="0" err="1"/>
              <a:t>երթի</a:t>
            </a:r>
            <a:r>
              <a:rPr lang="en-US" dirty="0"/>
              <a:t> </a:t>
            </a:r>
            <a:r>
              <a:rPr lang="en-US" dirty="0" err="1"/>
              <a:t>մասնակիցների</a:t>
            </a:r>
            <a:r>
              <a:rPr lang="en-US" dirty="0"/>
              <a:t>. </a:t>
            </a:r>
            <a:r>
              <a:rPr lang="en-US" dirty="0" err="1"/>
              <a:t>այդ</a:t>
            </a:r>
            <a:r>
              <a:rPr lang="en-US" dirty="0"/>
              <a:t> </a:t>
            </a:r>
            <a:r>
              <a:rPr lang="en-US" dirty="0" err="1"/>
              <a:t>թվում</a:t>
            </a:r>
            <a:r>
              <a:rPr lang="en-US" dirty="0"/>
              <a:t>` </a:t>
            </a:r>
            <a:r>
              <a:rPr lang="en-US" dirty="0" err="1"/>
              <a:t>իշխանության</a:t>
            </a:r>
            <a:r>
              <a:rPr lang="en-US" dirty="0"/>
              <a:t> </a:t>
            </a:r>
            <a:r>
              <a:rPr lang="en-US" dirty="0" err="1"/>
              <a:t>ներկայացուցիչների</a:t>
            </a:r>
            <a:r>
              <a:rPr lang="en-US" dirty="0"/>
              <a:t>, </a:t>
            </a:r>
            <a:r>
              <a:rPr lang="en-US" dirty="0" err="1"/>
              <a:t>բանակի</a:t>
            </a:r>
            <a:r>
              <a:rPr lang="en-US" dirty="0"/>
              <a:t>:  </a:t>
            </a:r>
            <a:r>
              <a:rPr lang="en-US" dirty="0" err="1"/>
              <a:t>Հոգևորականները</a:t>
            </a:r>
            <a:r>
              <a:rPr lang="en-US" dirty="0"/>
              <a:t> </a:t>
            </a:r>
            <a:r>
              <a:rPr lang="en-US" dirty="0" err="1"/>
              <a:t>կրում</a:t>
            </a:r>
            <a:r>
              <a:rPr lang="en-US" dirty="0"/>
              <a:t> </a:t>
            </a:r>
            <a:r>
              <a:rPr lang="en-US" dirty="0" err="1"/>
              <a:t>են</a:t>
            </a:r>
            <a:r>
              <a:rPr lang="en-US" dirty="0"/>
              <a:t> </a:t>
            </a:r>
            <a:r>
              <a:rPr lang="en-US" dirty="0" err="1"/>
              <a:t>խաչափայտը</a:t>
            </a:r>
            <a:r>
              <a:rPr lang="en-US" dirty="0"/>
              <a:t>, </a:t>
            </a:r>
            <a:r>
              <a:rPr lang="en-US" dirty="0" err="1"/>
              <a:t>զինվորները</a:t>
            </a:r>
            <a:r>
              <a:rPr lang="en-US" dirty="0"/>
              <a:t>` </a:t>
            </a:r>
            <a:r>
              <a:rPr lang="en-US" dirty="0" err="1"/>
              <a:t>ցուցապաստառները</a:t>
            </a:r>
            <a:r>
              <a:rPr lang="en-US" dirty="0"/>
              <a:t>: </a:t>
            </a:r>
            <a:r>
              <a:rPr lang="en-US" dirty="0" err="1"/>
              <a:t>Ետևից</a:t>
            </a:r>
            <a:r>
              <a:rPr lang="en-US" dirty="0"/>
              <a:t> </a:t>
            </a:r>
            <a:r>
              <a:rPr lang="en-US" dirty="0" err="1"/>
              <a:t>գալիս</a:t>
            </a:r>
            <a:r>
              <a:rPr lang="en-US" dirty="0"/>
              <a:t> է </a:t>
            </a:r>
            <a:r>
              <a:rPr lang="en-US" dirty="0" err="1"/>
              <a:t>զինվորական</a:t>
            </a:r>
            <a:r>
              <a:rPr lang="en-US" dirty="0"/>
              <a:t> </a:t>
            </a:r>
            <a:r>
              <a:rPr lang="en-US" dirty="0" err="1"/>
              <a:t>փողային</a:t>
            </a:r>
            <a:r>
              <a:rPr lang="en-US" dirty="0"/>
              <a:t> </a:t>
            </a:r>
            <a:r>
              <a:rPr lang="en-US" dirty="0" err="1"/>
              <a:t>նվագախումբը</a:t>
            </a:r>
            <a:r>
              <a:rPr lang="en-US" dirty="0"/>
              <a:t>.</a:t>
            </a:r>
            <a:br>
              <a:rPr lang="en-US" dirty="0"/>
            </a:br>
            <a:r>
              <a:rPr lang="hy-AM" dirty="0" smtClean="0"/>
              <a:t>Դիպվածային նշումներ</a:t>
            </a:r>
            <a:endParaRPr lang="en-US" dirty="0"/>
          </a:p>
        </p:txBody>
      </p:sp>
      <p:sp>
        <p:nvSpPr>
          <p:cNvPr id="3" name="Content Placeholder 2"/>
          <p:cNvSpPr>
            <a:spLocks noGrp="1"/>
          </p:cNvSpPr>
          <p:nvPr>
            <p:ph idx="1"/>
          </p:nvPr>
        </p:nvSpPr>
        <p:spPr>
          <a:xfrm>
            <a:off x="2667000" y="3944982"/>
            <a:ext cx="10515600" cy="4351338"/>
          </a:xfrm>
        </p:spPr>
        <p:txBody>
          <a:bodyPr/>
          <a:lstStyle/>
          <a:p>
            <a:endParaRPr lang="en-US" dirty="0"/>
          </a:p>
        </p:txBody>
      </p:sp>
      <p:pic>
        <p:nvPicPr>
          <p:cNvPr id="2050" name="Picture 2" descr="5, nujn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1975" y="2122532"/>
            <a:ext cx="5937250" cy="395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514081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y-AM" dirty="0" smtClean="0"/>
              <a:t>Զինվորներն ասում են </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32496" y="1825625"/>
            <a:ext cx="6527007" cy="4351338"/>
          </a:xfrm>
        </p:spPr>
      </p:pic>
    </p:spTree>
    <p:extLst>
      <p:ext uri="{BB962C8B-B14F-4D97-AF65-F5344CB8AC3E}">
        <p14:creationId xmlns:p14="http://schemas.microsoft.com/office/powerpoint/2010/main" val="239874985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64525324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4" name="Picture 3" descr="img_4462-1"/>
          <p:cNvPicPr/>
          <p:nvPr/>
        </p:nvPicPr>
        <p:blipFill>
          <a:blip r:embed="rId2">
            <a:extLst>
              <a:ext uri="{28A0092B-C50C-407E-A947-70E740481C1C}">
                <a14:useLocalDpi xmlns:a14="http://schemas.microsoft.com/office/drawing/2010/main" val="0"/>
              </a:ext>
            </a:extLst>
          </a:blip>
          <a:srcRect/>
          <a:stretch>
            <a:fillRect/>
          </a:stretch>
        </p:blipFill>
        <p:spPr bwMode="auto">
          <a:xfrm>
            <a:off x="3548062" y="1419225"/>
            <a:ext cx="5095875" cy="4019550"/>
          </a:xfrm>
          <a:prstGeom prst="rect">
            <a:avLst/>
          </a:prstGeom>
          <a:noFill/>
          <a:ln>
            <a:noFill/>
          </a:ln>
        </p:spPr>
      </p:pic>
    </p:spTree>
    <p:extLst>
      <p:ext uri="{BB962C8B-B14F-4D97-AF65-F5344CB8AC3E}">
        <p14:creationId xmlns:p14="http://schemas.microsoft.com/office/powerpoint/2010/main" val="20015891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319" y="180551"/>
            <a:ext cx="11683353" cy="867806"/>
          </a:xfrm>
        </p:spPr>
        <p:txBody>
          <a:bodyPr>
            <a:normAutofit/>
          </a:bodyPr>
          <a:lstStyle/>
          <a:p>
            <a:pPr algn="ctr"/>
            <a:r>
              <a:rPr lang="hy-AM" sz="2400" dirty="0"/>
              <a:t>Ներկայումս </a:t>
            </a:r>
            <a:r>
              <a:rPr lang="hy-AM" sz="2400" b="1" i="1" dirty="0"/>
              <a:t>21.01.2026  դրությամբ վերջին փոփոխություններով </a:t>
            </a:r>
            <a:r>
              <a:rPr lang="hy-AM" sz="2400" dirty="0"/>
              <a:t>գործող ՀՀ Օրենքը  Տոների և հիշատակի օրերի մասին՝ աղյուսակով </a:t>
            </a:r>
            <a:endParaRPr lang="en-US" sz="2400" dirty="0"/>
          </a:p>
        </p:txBody>
      </p:sp>
      <p:pic>
        <p:nvPicPr>
          <p:cNvPr id="4" name="Picture 3"/>
          <p:cNvPicPr>
            <a:picLocks noChangeAspect="1"/>
          </p:cNvPicPr>
          <p:nvPr/>
        </p:nvPicPr>
        <p:blipFill rotWithShape="1">
          <a:blip r:embed="rId2"/>
          <a:srcRect l="-641" t="-929" r="641" b="42473"/>
          <a:stretch/>
        </p:blipFill>
        <p:spPr>
          <a:xfrm>
            <a:off x="2584339" y="1024313"/>
            <a:ext cx="7004161" cy="5646203"/>
          </a:xfrm>
          <a:prstGeom prst="rect">
            <a:avLst/>
          </a:prstGeom>
        </p:spPr>
      </p:pic>
    </p:spTree>
    <p:extLst>
      <p:ext uri="{BB962C8B-B14F-4D97-AF65-F5344CB8AC3E}">
        <p14:creationId xmlns:p14="http://schemas.microsoft.com/office/powerpoint/2010/main" val="94847712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319" y="180551"/>
            <a:ext cx="11683353" cy="867806"/>
          </a:xfrm>
        </p:spPr>
        <p:txBody>
          <a:bodyPr>
            <a:normAutofit/>
          </a:bodyPr>
          <a:lstStyle/>
          <a:p>
            <a:pPr algn="ctr"/>
            <a:r>
              <a:rPr lang="hy-AM" sz="2400" dirty="0"/>
              <a:t>Ներկայումս </a:t>
            </a:r>
            <a:r>
              <a:rPr lang="hy-AM" sz="2400" b="1" i="1" dirty="0"/>
              <a:t>21.01.2026  դրությամբ վերջին փոփոխություններով </a:t>
            </a:r>
            <a:r>
              <a:rPr lang="hy-AM" sz="2400" dirty="0"/>
              <a:t>գործող ՀՀ Օրենքը  Տոների և հիշատակի օրերի մասին՝ աղյուսակով </a:t>
            </a:r>
            <a:endParaRPr lang="en-US" sz="2400" dirty="0"/>
          </a:p>
        </p:txBody>
      </p:sp>
      <p:pic>
        <p:nvPicPr>
          <p:cNvPr id="5" name="Picture 4"/>
          <p:cNvPicPr>
            <a:picLocks noChangeAspect="1"/>
          </p:cNvPicPr>
          <p:nvPr/>
        </p:nvPicPr>
        <p:blipFill rotWithShape="1">
          <a:blip r:embed="rId2"/>
          <a:srcRect b="34832"/>
          <a:stretch/>
        </p:blipFill>
        <p:spPr>
          <a:xfrm>
            <a:off x="3021964" y="1078744"/>
            <a:ext cx="6325236" cy="5689597"/>
          </a:xfrm>
          <a:prstGeom prst="rect">
            <a:avLst/>
          </a:prstGeom>
        </p:spPr>
      </p:pic>
    </p:spTree>
    <p:extLst>
      <p:ext uri="{BB962C8B-B14F-4D97-AF65-F5344CB8AC3E}">
        <p14:creationId xmlns:p14="http://schemas.microsoft.com/office/powerpoint/2010/main" val="396776999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319" y="180551"/>
            <a:ext cx="11683353" cy="867806"/>
          </a:xfrm>
        </p:spPr>
        <p:txBody>
          <a:bodyPr>
            <a:normAutofit/>
          </a:bodyPr>
          <a:lstStyle/>
          <a:p>
            <a:pPr algn="ctr"/>
            <a:r>
              <a:rPr lang="hy-AM" sz="2400" dirty="0"/>
              <a:t>Ներկայումս </a:t>
            </a:r>
            <a:r>
              <a:rPr lang="hy-AM" sz="2400" b="1" i="1" dirty="0"/>
              <a:t>21.01.2026  դրությամբ վերջին փոփոխություններով </a:t>
            </a:r>
            <a:r>
              <a:rPr lang="hy-AM" sz="2400" dirty="0"/>
              <a:t>գործող ՀՀ Օրենքը  Տոների և հիշատակի օրերի մասին՝ աղյուսակով </a:t>
            </a:r>
            <a:endParaRPr lang="en-US" sz="2400" dirty="0"/>
          </a:p>
        </p:txBody>
      </p:sp>
      <p:pic>
        <p:nvPicPr>
          <p:cNvPr id="3" name="Picture 2"/>
          <p:cNvPicPr>
            <a:picLocks noChangeAspect="1"/>
          </p:cNvPicPr>
          <p:nvPr/>
        </p:nvPicPr>
        <p:blipFill rotWithShape="1">
          <a:blip r:embed="rId2"/>
          <a:srcRect t="64084"/>
          <a:stretch/>
        </p:blipFill>
        <p:spPr>
          <a:xfrm>
            <a:off x="2044064" y="2400300"/>
            <a:ext cx="7326714" cy="3632200"/>
          </a:xfrm>
          <a:prstGeom prst="rect">
            <a:avLst/>
          </a:prstGeom>
        </p:spPr>
      </p:pic>
    </p:spTree>
    <p:extLst>
      <p:ext uri="{BB962C8B-B14F-4D97-AF65-F5344CB8AC3E}">
        <p14:creationId xmlns:p14="http://schemas.microsoft.com/office/powerpoint/2010/main" val="54755446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319" y="180550"/>
            <a:ext cx="4947581" cy="5013749"/>
          </a:xfrm>
        </p:spPr>
        <p:txBody>
          <a:bodyPr>
            <a:normAutofit/>
          </a:bodyPr>
          <a:lstStyle/>
          <a:p>
            <a:pPr algn="ctr"/>
            <a:r>
              <a:rPr lang="hy-AM" sz="2400" dirty="0"/>
              <a:t>Ներկայումս </a:t>
            </a:r>
            <a:r>
              <a:rPr lang="hy-AM" sz="2400" b="1" i="1" dirty="0"/>
              <a:t>21.01.2026  դրությամբ վերջին փոփոխություններով </a:t>
            </a:r>
            <a:r>
              <a:rPr lang="hy-AM" sz="2400" dirty="0"/>
              <a:t>գործող ՀՀ Օրենքը  Տոների և հիշատակի օրերի մասին՝ աղյուսակով </a:t>
            </a:r>
            <a:endParaRPr lang="en-US" sz="2400" dirty="0"/>
          </a:p>
        </p:txBody>
      </p:sp>
      <p:pic>
        <p:nvPicPr>
          <p:cNvPr id="4" name="Picture 3"/>
          <p:cNvPicPr>
            <a:picLocks noChangeAspect="1"/>
          </p:cNvPicPr>
          <p:nvPr/>
        </p:nvPicPr>
        <p:blipFill>
          <a:blip r:embed="rId2"/>
          <a:stretch>
            <a:fillRect/>
          </a:stretch>
        </p:blipFill>
        <p:spPr>
          <a:xfrm>
            <a:off x="5943600" y="72639"/>
            <a:ext cx="5585069" cy="6785361"/>
          </a:xfrm>
          <a:prstGeom prst="rect">
            <a:avLst/>
          </a:prstGeom>
        </p:spPr>
      </p:pic>
    </p:spTree>
    <p:extLst>
      <p:ext uri="{BB962C8B-B14F-4D97-AF65-F5344CB8AC3E}">
        <p14:creationId xmlns:p14="http://schemas.microsoft.com/office/powerpoint/2010/main" val="35659772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4627</TotalTime>
  <Words>6920</Words>
  <Application>Microsoft Office PowerPoint</Application>
  <PresentationFormat>Widescreen</PresentationFormat>
  <Paragraphs>475</Paragraphs>
  <Slides>76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76</vt:i4>
      </vt:variant>
    </vt:vector>
  </HeadingPairs>
  <TitlesOfParts>
    <vt:vector size="81" baseType="lpstr">
      <vt:lpstr>Arial</vt:lpstr>
      <vt:lpstr>Calibri</vt:lpstr>
      <vt:lpstr>Calibri Light</vt:lpstr>
      <vt:lpstr>Times New Roman</vt:lpstr>
      <vt:lpstr>Office Theme</vt:lpstr>
      <vt:lpstr>Թեմա</vt:lpstr>
      <vt:lpstr>ԻՆքնության խնդիր</vt:lpstr>
      <vt:lpstr>Տոնը և տոնահանդեսը խ</vt:lpstr>
      <vt:lpstr>PowerPoint Presentation</vt:lpstr>
      <vt:lpstr>Կապերը և արժեքների ձևավորումները տեղի են ունենում հայրենիքում</vt:lpstr>
      <vt:lpstr>Տոնահանդեսը</vt:lpstr>
      <vt:lpstr>PowerPoint Presentation</vt:lpstr>
      <vt:lpstr>Ավանդական մշակութային ժառանգության</vt:lpstr>
      <vt:lpstr>Ի՞նչպես է ազդել խզումը ավանդական մշակութային արժեքների ժառանգորդմանը</vt:lpstr>
      <vt:lpstr>Հայրենիքի ՛՛վայրերը՛՛ կապում են անցյալը ներկայի հետ </vt:lpstr>
      <vt:lpstr>Տարածքի կորուստը բերում է տարածքի հետ մշակութային խզման </vt:lpstr>
      <vt:lpstr>Մարդիկ փորձում են մշակութային արժեքները տեղափոխել «այստեղ» կամ սրբագրել անցյալը</vt:lpstr>
      <vt:lpstr>ԽՍՀՄ տոների և տոնահանդեսի մշակույթը</vt:lpstr>
      <vt:lpstr>PowerPoint Presentation</vt:lpstr>
      <vt:lpstr>Հասարակական կյանքը կտրվում է էթնիկական արժեքներից </vt:lpstr>
      <vt:lpstr>Ամբողջ ինստիտուտներ են աշխատում</vt:lpstr>
      <vt:lpstr>Դիտարկենք դա օրինակներով</vt:lpstr>
      <vt:lpstr>Խորհրդային տոնը մանկական հանդեսում, մայիսի 1 </vt:lpstr>
      <vt:lpstr>Խորհրդային տոնը մանկական հանդեսում,- Հոտեմբերյան հեղափոխության տոնը</vt:lpstr>
      <vt:lpstr>1924թ․ հոկտեմբերյան համարում Կարմիր ծիլերը դիմում է օգնության խնդրանքով </vt:lpstr>
      <vt:lpstr>Կարմիր ծիլեր, 1925թ․ հոկտեմբեր-նոյեմբեր ամիսների բովանդակությունը  </vt:lpstr>
      <vt:lpstr>Հոկտեմբերիկների հետ՝ Հոկտեմբերի մասին,-Կարմիր ծիլեր, 1925, հոկտեմբեր</vt:lpstr>
      <vt:lpstr>Կարմիր ծիլերի 1926թ․ հոկտեմբերի համար բովանդակությունը</vt:lpstr>
      <vt:lpstr>Կարմիր կայծեր, 1926թ․ հոկտեմբեր</vt:lpstr>
      <vt:lpstr>«Կարմիր ծիլեր» կոչվող մանկական հանդեսը դպրոցականներին ներկայացնում է օրվա խորհուրդը․  Դպրոցները պիտի սրանով լցնեին տոնահանդեսը</vt:lpstr>
      <vt:lpstr>PowerPoint Presentation</vt:lpstr>
      <vt:lpstr>1933 և 1934 թվականներ</vt:lpstr>
      <vt:lpstr>1935-36թթ․ - Լենինն աստիճանաբար փոխարիվում է Ստալինով․ հրապարակ է մտնում Բերիան։ «Նոր տարին» մտնում է մանկական հանդես</vt:lpstr>
      <vt:lpstr>1936թ․-ից մանուկներին մասնակից են դարձնում քաղաքական բռնությունների հավանությանը</vt:lpstr>
      <vt:lpstr>Երեխաների ուղեղն են մտցնում ԽՍՀՄ-ի ստեղծման կեղծ պատմությունը</vt:lpstr>
      <vt:lpstr>PowerPoint Presentation</vt:lpstr>
      <vt:lpstr>PowerPoint Presentation</vt:lpstr>
      <vt:lpstr>Հոկտեմբերի տոնը՝ </vt:lpstr>
      <vt:lpstr>Մեծ Հոկտեմբերի հաղթանակի 20-րդ տարին</vt:lpstr>
      <vt:lpstr>1938-ի 1-ին համարը ներկայացնում է Նոր Տարվա տոնը դպրոցներում․ տոնածառը դպրոց է մտել </vt:lpstr>
      <vt:lpstr>PowerPoint Presentation</vt:lpstr>
      <vt:lpstr>Հայաստանի Պիոներ ամսագիր</vt:lpstr>
      <vt:lpstr>Հայաստանի Պիոներ կանչ թերթ</vt:lpstr>
      <vt:lpstr>Հայաստանի Պիոներ կանչ, 1937թ․ հունվարի 6</vt:lpstr>
      <vt:lpstr>Պիոներ կանչ, 1938թ․, հունվարի 1</vt:lpstr>
      <vt:lpstr>Պիոներ կանչ, 1939թ․, հունվարի 1</vt:lpstr>
      <vt:lpstr>Պիոներ կանչ, 1939թ․, հունվարի 1</vt:lpstr>
      <vt:lpstr>Պիոներ կանչ, 1939թ․, հունվարի 1</vt:lpstr>
      <vt:lpstr>Պիոներ կանչ, 1940թ․, հունվարի 1</vt:lpstr>
      <vt:lpstr>Պիոներ կանչ, 1941թ․, հունվարի 1</vt:lpstr>
      <vt:lpstr>Պիոներ կանչ, 1941թ․, հունվարի 1</vt:lpstr>
      <vt:lpstr>Պիոներ կանչ, 1941թ․, հունվարի 1</vt:lpstr>
      <vt:lpstr>PowerPoint Presentation</vt:lpstr>
      <vt:lpstr>Պիոներ կանչ, 1948թ․ հունվարի 1</vt:lpstr>
      <vt:lpstr>Պիոներ կանչ, 1950թ․ հունվարի 6</vt:lpstr>
      <vt:lpstr>Հայաստանի Պիոներ ամսագիր, 1951թ․ հունվար</vt:lpstr>
      <vt:lpstr>1952թ․ հունվար, </vt:lpstr>
      <vt:lpstr>1952թ․ հունվար, </vt:lpstr>
      <vt:lpstr>Օրինակներ</vt:lpstr>
      <vt:lpstr>1953թ․ հունվար</vt:lpstr>
      <vt:lpstr>1954թ․ հունվարի համար</vt:lpstr>
      <vt:lpstr>1955թ․ շատ բան չկա, միայն կասկածելի որակի մեկ բանաստեղծություն</vt:lpstr>
      <vt:lpstr>1965թ․ հունվար</vt:lpstr>
      <vt:lpstr>PowerPoint Presentation</vt:lpstr>
      <vt:lpstr>1985թ․ հունվար, առաջին էջին՝ Տաղ Ամանորի</vt:lpstr>
      <vt:lpstr>ՀՀ-ի տոները և տոնահանդեսի մշակույթը</vt:lpstr>
      <vt:lpstr>Ի՞նչ է սա նշանակում </vt:lpstr>
      <vt:lpstr>աՆերկա պահին </vt:lpstr>
      <vt:lpstr>Նշման կամ Հիշատակման արժանի 23  օր, որից 5-ը՝ ոչ աշխատանքային օրեր </vt:lpstr>
      <vt:lpstr>PowerPoint Presentation</vt:lpstr>
      <vt:lpstr>PowerPoint Presentation</vt:lpstr>
      <vt:lpstr>PowerPoint Presentation</vt:lpstr>
      <vt:lpstr>PowerPoint Presentation</vt:lpstr>
      <vt:lpstr>Երթն առաջնորդում է հեծյալ Վարդան Մամիկոնյանը: Ետևից հետիոտն երթն է: Վարդան Մամիկոնյանը իշխում է ամենի վրա`տարածքի, երթի մասնակիցների. այդ թվում` իշխանության ներկայացուցիչների, բանակի:  Հոգևորականները կրում են խաչափայտը, զինվորները` ցուցապաստառները: Ետևից գալիս է զինվորական փողային նվագախումբը. Դիպվածային նշումներ</vt:lpstr>
      <vt:lpstr>Զինվորներն ասում են </vt:lpstr>
      <vt:lpstr>PowerPoint Presentation</vt:lpstr>
      <vt:lpstr>PowerPoint Presentation</vt:lpstr>
      <vt:lpstr>Ներկայումս 21.01.2026  դրությամբ վերջին փոփոխություններով գործող ՀՀ Օրենքը  Տոների և հիշատակի օրերի մասին՝ աղյուսակով </vt:lpstr>
      <vt:lpstr>Ներկայումս 21.01.2026  դրությամբ վերջին փոփոխություններով գործող ՀՀ Օրենքը  Տոների և հիշատակի օրերի մասին՝ աղյուսակով </vt:lpstr>
      <vt:lpstr>Ներկայումս 21.01.2026  դրությամբ վերջին փոփոխություններով գործող ՀՀ Օրենքը  Տոների և հիշատակի օրերի մասին՝ աղյուսակով </vt:lpstr>
      <vt:lpstr>Ներկայումս 21.01.2026  դրությամբ վերջին փոփոխություններով գործող ՀՀ Օրենքը  Տոների և հիշատակի օրերի մասին՝ աղյուսակով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Թեմա</dc:title>
  <dc:creator>kh</dc:creator>
  <cp:lastModifiedBy>kh</cp:lastModifiedBy>
  <cp:revision>69</cp:revision>
  <dcterms:created xsi:type="dcterms:W3CDTF">2026-05-08T15:33:06Z</dcterms:created>
  <dcterms:modified xsi:type="dcterms:W3CDTF">2026-05-12T06:16:09Z</dcterms:modified>
</cp:coreProperties>
</file>